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2" r:id="rId5"/>
    <p:sldMasterId id="2147483856" r:id="rId6"/>
    <p:sldMasterId id="2147483741" r:id="rId7"/>
    <p:sldMasterId id="2147483883" r:id="rId8"/>
    <p:sldMasterId id="2147483731" r:id="rId9"/>
  </p:sldMasterIdLst>
  <p:notesMasterIdLst>
    <p:notesMasterId r:id="rId29"/>
  </p:notesMasterIdLst>
  <p:sldIdLst>
    <p:sldId id="256" r:id="rId10"/>
    <p:sldId id="275" r:id="rId11"/>
    <p:sldId id="259" r:id="rId12"/>
    <p:sldId id="260" r:id="rId13"/>
    <p:sldId id="258" r:id="rId14"/>
    <p:sldId id="273" r:id="rId15"/>
    <p:sldId id="295" r:id="rId16"/>
    <p:sldId id="279" r:id="rId17"/>
    <p:sldId id="293" r:id="rId18"/>
    <p:sldId id="272" r:id="rId19"/>
    <p:sldId id="286" r:id="rId20"/>
    <p:sldId id="264" r:id="rId21"/>
    <p:sldId id="265" r:id="rId22"/>
    <p:sldId id="266" r:id="rId23"/>
    <p:sldId id="285" r:id="rId24"/>
    <p:sldId id="268" r:id="rId25"/>
    <p:sldId id="271" r:id="rId26"/>
    <p:sldId id="309" r:id="rId27"/>
    <p:sldId id="277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46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olijn Schrok" initials="M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50"/>
    <a:srgbClr val="006600"/>
    <a:srgbClr val="F1EE64"/>
    <a:srgbClr val="E5BE51"/>
    <a:srgbClr val="E9DA69"/>
    <a:srgbClr val="F2CC60"/>
    <a:srgbClr val="ECF3A5"/>
    <a:srgbClr val="00D8B9"/>
    <a:srgbClr val="66CC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>
        <p:guide orient="horz" pos="4133"/>
        <p:guide pos="3840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 Morcus" userId="49dd53d5-0b4b-4138-9b8a-84c5235fd466" providerId="ADAL" clId="{130EA853-3655-493B-95AF-D12E3A12F5EA}"/>
    <pc:docChg chg="custSel modSld">
      <pc:chgData name="Martine Morcus" userId="49dd53d5-0b4b-4138-9b8a-84c5235fd466" providerId="ADAL" clId="{130EA853-3655-493B-95AF-D12E3A12F5EA}" dt="2026-03-26T07:21:32.432" v="6" actId="1076"/>
      <pc:docMkLst>
        <pc:docMk/>
      </pc:docMkLst>
      <pc:sldChg chg="addSp delSp modSp mod">
        <pc:chgData name="Martine Morcus" userId="49dd53d5-0b4b-4138-9b8a-84c5235fd466" providerId="ADAL" clId="{130EA853-3655-493B-95AF-D12E3A12F5EA}" dt="2026-03-26T07:21:32.432" v="6" actId="1076"/>
        <pc:sldMkLst>
          <pc:docMk/>
          <pc:sldMk cId="2358928759" sldId="271"/>
        </pc:sldMkLst>
        <pc:picChg chg="add mod">
          <ac:chgData name="Martine Morcus" userId="49dd53d5-0b4b-4138-9b8a-84c5235fd466" providerId="ADAL" clId="{130EA853-3655-493B-95AF-D12E3A12F5EA}" dt="2026-03-26T07:21:32.432" v="6" actId="1076"/>
          <ac:picMkLst>
            <pc:docMk/>
            <pc:sldMk cId="2358928759" sldId="271"/>
            <ac:picMk id="6" creationId="{B9BF4A34-08FA-9F6E-B393-A34840E24EF4}"/>
          </ac:picMkLst>
        </pc:picChg>
        <pc:picChg chg="del">
          <ac:chgData name="Martine Morcus" userId="49dd53d5-0b4b-4138-9b8a-84c5235fd466" providerId="ADAL" clId="{130EA853-3655-493B-95AF-D12E3A12F5EA}" dt="2026-03-26T07:20:27.250" v="0" actId="478"/>
          <ac:picMkLst>
            <pc:docMk/>
            <pc:sldMk cId="2358928759" sldId="271"/>
            <ac:picMk id="41" creationId="{37086E99-A177-8E29-DCD2-14503E639E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46515323-469D-419D-9167-CDE960299622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DD2D2684-2D42-445C-9E04-2D83D8E70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27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4.svg"/><Relationship Id="rId9" Type="http://schemas.openxmlformats.org/officeDocument/2006/relationships/image" Target="../media/image3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.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7771" y="4627541"/>
            <a:ext cx="9035902" cy="738664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9D4762-3312-EFB4-7286-8468A8049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771" y="859427"/>
            <a:ext cx="3159056" cy="4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4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inding road in a valley&#10;&#10;Description automatically generated">
            <a:extLst>
              <a:ext uri="{FF2B5EF4-FFF2-40B4-BE49-F238E27FC236}">
                <a16:creationId xmlns:a16="http://schemas.microsoft.com/office/drawing/2014/main" id="{9FC6A6C9-BE73-A013-6530-520577412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66" b="22571"/>
          <a:stretch/>
        </p:blipFill>
        <p:spPr>
          <a:xfrm>
            <a:off x="461815" y="309588"/>
            <a:ext cx="11268362" cy="6229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5B4B3-0D80-CEF3-6929-6347424C844C}"/>
              </a:ext>
            </a:extLst>
          </p:cNvPr>
          <p:cNvSpPr/>
          <p:nvPr userDrawn="1"/>
        </p:nvSpPr>
        <p:spPr>
          <a:xfrm>
            <a:off x="461817" y="314206"/>
            <a:ext cx="11268363" cy="6229588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0C23A2E-7F93-0E77-9CF0-D22CAC765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545" y="1157559"/>
            <a:ext cx="2262473" cy="354454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97FCDFB-9DEB-ED98-6966-8A4EE2DC0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0" y="4653879"/>
            <a:ext cx="7299465" cy="73866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0615D438-E205-7749-7D35-E13934696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71" y="4153731"/>
            <a:ext cx="6192758" cy="369332"/>
          </a:xfrm>
          <a:noFill/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49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a parking lot and cars parked on the side&#10;&#10;Description automatically generated">
            <a:extLst>
              <a:ext uri="{FF2B5EF4-FFF2-40B4-BE49-F238E27FC236}">
                <a16:creationId xmlns:a16="http://schemas.microsoft.com/office/drawing/2014/main" id="{0F18084B-6CE3-509F-8F25-CBC7FF57A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17" r="11786" b="24058"/>
          <a:stretch/>
        </p:blipFill>
        <p:spPr>
          <a:xfrm>
            <a:off x="461817" y="314206"/>
            <a:ext cx="11268363" cy="6229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5B4B3-0D80-CEF3-6929-6347424C844C}"/>
              </a:ext>
            </a:extLst>
          </p:cNvPr>
          <p:cNvSpPr/>
          <p:nvPr userDrawn="1"/>
        </p:nvSpPr>
        <p:spPr>
          <a:xfrm>
            <a:off x="461817" y="314206"/>
            <a:ext cx="11268363" cy="6229588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7791E3-CAA4-3409-1597-24D3E2784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545" y="1157559"/>
            <a:ext cx="2262473" cy="35445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2FCC6D7-0B29-7037-7E6E-66A627A79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0" y="4653879"/>
            <a:ext cx="7299465" cy="73866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AF8E2ECB-BE21-87BC-83CF-CA5C0EE7E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71" y="4153731"/>
            <a:ext cx="6192758" cy="369332"/>
          </a:xfrm>
          <a:noFill/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62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18084B-6CE3-509F-8F25-CBC7FF57A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8557" b="8557"/>
          <a:stretch/>
        </p:blipFill>
        <p:spPr>
          <a:xfrm flipH="1">
            <a:off x="461817" y="314206"/>
            <a:ext cx="11268363" cy="6229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5B4B3-0D80-CEF3-6929-6347424C844C}"/>
              </a:ext>
            </a:extLst>
          </p:cNvPr>
          <p:cNvSpPr/>
          <p:nvPr userDrawn="1"/>
        </p:nvSpPr>
        <p:spPr>
          <a:xfrm>
            <a:off x="461817" y="314206"/>
            <a:ext cx="11268363" cy="6229588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47791E3-CAA4-3409-1597-24D3E2784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545" y="1157559"/>
            <a:ext cx="2262473" cy="35445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2FCC6D7-0B29-7037-7E6E-66A627A79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0" y="4653879"/>
            <a:ext cx="7299465" cy="73866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AF8E2ECB-BE21-87BC-83CF-CA5C0EE7E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71" y="4153731"/>
            <a:ext cx="6192758" cy="369332"/>
          </a:xfrm>
          <a:noFill/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339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4325BFC-FA0F-8E6E-37E4-DE8B6060CCE5}"/>
              </a:ext>
            </a:extLst>
          </p:cNvPr>
          <p:cNvSpPr/>
          <p:nvPr userDrawn="1"/>
        </p:nvSpPr>
        <p:spPr>
          <a:xfrm>
            <a:off x="461818" y="766788"/>
            <a:ext cx="11268364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0715411-D4AF-0595-E749-C47280ACE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3" y="3346809"/>
            <a:ext cx="9146739" cy="686406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8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w/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E412C4D-0F9B-E0B2-476F-DF8B38522FDD}"/>
              </a:ext>
            </a:extLst>
          </p:cNvPr>
          <p:cNvSpPr/>
          <p:nvPr userDrawn="1"/>
        </p:nvSpPr>
        <p:spPr>
          <a:xfrm>
            <a:off x="461818" y="766788"/>
            <a:ext cx="11268364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6613" y="3582988"/>
            <a:ext cx="9091321" cy="553998"/>
          </a:xfrm>
        </p:spPr>
        <p:txBody>
          <a:bodyPr vert="horz" lIns="0" tIns="0" rIns="0" bIns="0" rtlCol="0" anchor="t">
            <a:spAutoFit/>
          </a:bodyPr>
          <a:lstStyle>
            <a:lvl1pPr>
              <a:lnSpc>
                <a:spcPct val="120000"/>
              </a:lnSpc>
              <a:defRPr lang="en-US" sz="36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6613" y="3121223"/>
            <a:ext cx="6523611" cy="30777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6246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w/ subtitl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77366B-AE83-3496-DD11-F02BBCBD0AB3}"/>
              </a:ext>
            </a:extLst>
          </p:cNvPr>
          <p:cNvSpPr/>
          <p:nvPr userDrawn="1"/>
        </p:nvSpPr>
        <p:spPr>
          <a:xfrm>
            <a:off x="461818" y="766788"/>
            <a:ext cx="11268364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6613" y="3136014"/>
            <a:ext cx="9091321" cy="553998"/>
          </a:xfr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120000"/>
              </a:lnSpc>
              <a:defRPr lang="en-US" sz="36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6613" y="3803475"/>
            <a:ext cx="6523611" cy="30777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5742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w/ subtitl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D99880-8D01-39B3-CEBC-F05B4F62D553}"/>
              </a:ext>
            </a:extLst>
          </p:cNvPr>
          <p:cNvSpPr/>
          <p:nvPr userDrawn="1"/>
        </p:nvSpPr>
        <p:spPr>
          <a:xfrm>
            <a:off x="461818" y="766788"/>
            <a:ext cx="11268364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ACE3C8E5-BD27-E83E-0918-AC6FADE2E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71" y="1236184"/>
            <a:ext cx="6412774" cy="30777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CDCB18-294B-5F58-608B-189ADFEB5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3" y="2751826"/>
            <a:ext cx="9294521" cy="3565848"/>
          </a:xfrm>
          <a:prstGeom prst="rect">
            <a:avLst/>
          </a:prstGeom>
        </p:spPr>
        <p:txBody>
          <a:bodyPr lIns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D7DDBA-BF40-560E-81A3-AA6F98B3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0" y="1694532"/>
            <a:ext cx="9294521" cy="492443"/>
          </a:xfrm>
        </p:spPr>
        <p:txBody>
          <a:bodyPr vert="horz" lIns="0" tIns="0" rIns="0" bIns="0" rtlCol="0" anchor="t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737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w/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C1A5F-94B2-2834-5955-6BD056C0C8D9}"/>
              </a:ext>
            </a:extLst>
          </p:cNvPr>
          <p:cNvSpPr/>
          <p:nvPr userDrawn="1"/>
        </p:nvSpPr>
        <p:spPr>
          <a:xfrm>
            <a:off x="461818" y="766788"/>
            <a:ext cx="11268364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F8E8F24-B13E-51CF-7D86-E3CE1A05D4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5455" y="2221175"/>
            <a:ext cx="9294521" cy="4050316"/>
          </a:xfrm>
          <a:prstGeom prst="rect">
            <a:avLst/>
          </a:prstGeom>
        </p:spPr>
        <p:txBody>
          <a:bodyPr lIns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BD48701-57BB-DE71-68DD-0899094FE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12" y="1336004"/>
            <a:ext cx="9293345" cy="492443"/>
          </a:xfr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5454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B8D899-9CBE-7053-DF3D-5D4CA1A58D89}"/>
              </a:ext>
            </a:extLst>
          </p:cNvPr>
          <p:cNvSpPr/>
          <p:nvPr userDrawn="1"/>
        </p:nvSpPr>
        <p:spPr>
          <a:xfrm>
            <a:off x="461818" y="766788"/>
            <a:ext cx="11268364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06ADB1-DFB6-7CD3-2836-CA64B58AEF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6614" y="2235200"/>
            <a:ext cx="4973060" cy="4036291"/>
          </a:xfrm>
          <a:prstGeom prst="rect">
            <a:avLst/>
          </a:prstGeom>
        </p:spPr>
        <p:txBody>
          <a:bodyPr lIns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BE54AF7-7D9B-9659-5D7D-F20379A7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0" y="1314848"/>
            <a:ext cx="9294521" cy="492443"/>
          </a:xfrm>
        </p:spPr>
        <p:txBody>
          <a:bodyPr vert="horz" lIns="0" tIns="0" rIns="0" bIns="0" rtlCol="0" anchor="t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EC9280F-7D27-13AD-C856-8642D189A2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3398" y="2235200"/>
            <a:ext cx="4973060" cy="4036291"/>
          </a:xfrm>
          <a:prstGeom prst="rect">
            <a:avLst/>
          </a:prstGeom>
        </p:spPr>
        <p:txBody>
          <a:bodyPr lIns="0"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1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248DFA-E115-8037-A3C5-2029AC4564A2}"/>
              </a:ext>
            </a:extLst>
          </p:cNvPr>
          <p:cNvSpPr/>
          <p:nvPr userDrawn="1"/>
        </p:nvSpPr>
        <p:spPr>
          <a:xfrm>
            <a:off x="461818" y="766788"/>
            <a:ext cx="11268364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3B64BCC-45F8-FE34-4215-ABD793D1D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1" y="3463336"/>
            <a:ext cx="4407090" cy="549125"/>
          </a:xfrm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A71E06F-C249-3932-C319-ECA5BF349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20812" y="1197814"/>
            <a:ext cx="5591321" cy="5056910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8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.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7771" y="5088224"/>
            <a:ext cx="8832702" cy="738664"/>
          </a:xfrm>
        </p:spPr>
        <p:txBody>
          <a:bodyPr vert="horz" lIns="0" tIns="0" rIns="0" bIns="0" rtlCol="0" anchor="t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7771" y="3844637"/>
            <a:ext cx="6192758" cy="1153886"/>
          </a:xfrm>
          <a:noFill/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34139B-9803-85FA-77B5-DACD352557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771" y="859427"/>
            <a:ext cx="3159056" cy="4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04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03FAE6-AC6C-7BD3-8A25-02E79605E535}"/>
              </a:ext>
            </a:extLst>
          </p:cNvPr>
          <p:cNvSpPr/>
          <p:nvPr userDrawn="1"/>
        </p:nvSpPr>
        <p:spPr>
          <a:xfrm>
            <a:off x="6096000" y="766788"/>
            <a:ext cx="5634182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029FB0-EEFD-C060-E8FB-45E7830FCF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818" y="766787"/>
            <a:ext cx="5634181" cy="58464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284AE55C-021C-08A4-1F42-183AC5A88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253" y="1777944"/>
            <a:ext cx="4916891" cy="480516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7644297-96E7-D4E4-0DED-1292E451C9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9254" y="2558473"/>
            <a:ext cx="4916891" cy="3805382"/>
          </a:xfrm>
          <a:prstGeom prst="rect">
            <a:avLst/>
          </a:prstGeom>
        </p:spPr>
        <p:txBody>
          <a:bodyPr lIns="0" anchor="t"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97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F2AAF-6033-58F9-9888-A5B490A2DA1D}"/>
              </a:ext>
            </a:extLst>
          </p:cNvPr>
          <p:cNvSpPr/>
          <p:nvPr userDrawn="1"/>
        </p:nvSpPr>
        <p:spPr>
          <a:xfrm>
            <a:off x="461818" y="6090494"/>
            <a:ext cx="11268364" cy="153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3FAE6-AC6C-7BD3-8A25-02E79605E535}"/>
              </a:ext>
            </a:extLst>
          </p:cNvPr>
          <p:cNvSpPr/>
          <p:nvPr userDrawn="1"/>
        </p:nvSpPr>
        <p:spPr>
          <a:xfrm>
            <a:off x="461818" y="766788"/>
            <a:ext cx="5634182" cy="5846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9B029FB0-EEFD-C060-E8FB-45E7830FCF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766787"/>
            <a:ext cx="5634181" cy="58464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3677025-5664-B1E1-AA97-35E1E9584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463" y="1777944"/>
            <a:ext cx="4916891" cy="480516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ADDA46-3C7F-CFA9-2B67-2C4E5C3B5E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0464" y="2558473"/>
            <a:ext cx="4916891" cy="3805382"/>
          </a:xfrm>
          <a:prstGeom prst="rect">
            <a:avLst/>
          </a:prstGeom>
        </p:spPr>
        <p:txBody>
          <a:bodyPr lIns="0" anchor="t"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6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wo-sid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8F2AAF-6033-58F9-9888-A5B490A2DA1D}"/>
              </a:ext>
            </a:extLst>
          </p:cNvPr>
          <p:cNvSpPr/>
          <p:nvPr userDrawn="1"/>
        </p:nvSpPr>
        <p:spPr>
          <a:xfrm>
            <a:off x="461818" y="6090494"/>
            <a:ext cx="11268364" cy="153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3FAE6-AC6C-7BD3-8A25-02E79605E53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E3677025-5664-B1E1-AA97-35E1E9584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7" y="1288353"/>
            <a:ext cx="5275538" cy="480516"/>
          </a:xfrm>
        </p:spPr>
        <p:txBody>
          <a:bodyPr wrap="square" anchor="b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ADDA46-3C7F-CFA9-2B67-2C4E5C3B5E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818" y="1958109"/>
            <a:ext cx="5275538" cy="4405746"/>
          </a:xfrm>
          <a:prstGeom prst="rect">
            <a:avLst/>
          </a:prstGeom>
        </p:spPr>
        <p:txBody>
          <a:bodyPr lIns="0" anchor="t"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F8F42C-5353-440E-D536-A5DCBC57BAF4}"/>
              </a:ext>
            </a:extLst>
          </p:cNvPr>
          <p:cNvCxnSpPr>
            <a:cxnSpLocks/>
          </p:cNvCxnSpPr>
          <p:nvPr userDrawn="1"/>
        </p:nvCxnSpPr>
        <p:spPr>
          <a:xfrm>
            <a:off x="466436" y="498751"/>
            <a:ext cx="5629564" cy="0"/>
          </a:xfrm>
          <a:prstGeom prst="line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3B20F01-6825-B259-52F6-79CCDB4072F2}"/>
              </a:ext>
            </a:extLst>
          </p:cNvPr>
          <p:cNvSpPr txBox="1">
            <a:spLocks/>
          </p:cNvSpPr>
          <p:nvPr userDrawn="1"/>
        </p:nvSpPr>
        <p:spPr>
          <a:xfrm>
            <a:off x="466437" y="169353"/>
            <a:ext cx="5629564" cy="329398"/>
          </a:xfrm>
          <a:prstGeom prst="rect">
            <a:avLst/>
          </a:prstGeom>
          <a:noFill/>
        </p:spPr>
        <p:txBody>
          <a:bodyPr vert="horz" lIns="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Van Ameyde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3B216F1-DFC1-9C30-6F63-EB5988A10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4644" y="1958109"/>
            <a:ext cx="5275538" cy="4405746"/>
          </a:xfrm>
          <a:prstGeom prst="rect">
            <a:avLst/>
          </a:prstGeom>
        </p:spPr>
        <p:txBody>
          <a:bodyPr lIns="0" anchor="t"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47F429-CBBD-1646-556A-44A3233A98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54644" y="1288353"/>
            <a:ext cx="5275538" cy="480516"/>
          </a:xfrm>
          <a:prstGeom prst="rect">
            <a:avLst/>
          </a:prstGeom>
        </p:spPr>
        <p:txBody>
          <a:bodyPr lIns="0" anchor="t"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2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0715411-D4AF-0595-E749-C47280ACE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8" y="3249411"/>
            <a:ext cx="8312727" cy="617798"/>
          </a:xfrm>
        </p:spPr>
        <p:txBody>
          <a:bodyPr wrap="square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5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1818" y="3642153"/>
            <a:ext cx="9522691" cy="615553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defRPr lang="en-US" sz="40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1818" y="3195114"/>
            <a:ext cx="6622473" cy="307777"/>
          </a:xfrm>
          <a:prstGeom prst="rect">
            <a:avLst/>
          </a:prstGeom>
          <a:noFill/>
        </p:spPr>
        <p:txBody>
          <a:bodyPr wrap="square"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87164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67130985-B2EC-2F0A-EFB1-1A372B9BC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8" y="3053592"/>
            <a:ext cx="9744364" cy="615553"/>
          </a:xfrm>
        </p:spPr>
        <p:txBody>
          <a:bodyPr lIns="0" tIns="0" rIns="0" bIns="0" anchor="b">
            <a:spAutoFit/>
          </a:bodyPr>
          <a:lstStyle>
            <a:lvl1pPr algn="l">
              <a:lnSpc>
                <a:spcPct val="100000"/>
              </a:lnSpc>
              <a:defRPr sz="4000" b="1" i="0" kern="0" baseline="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8DF7C21-4394-BB4E-0695-1C2D2485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818" y="3835399"/>
            <a:ext cx="9744364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spc="0" baseline="0">
                <a:solidFill>
                  <a:schemeClr val="accent3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8065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titl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>
            <a:extLst>
              <a:ext uri="{FF2B5EF4-FFF2-40B4-BE49-F238E27FC236}">
                <a16:creationId xmlns:a16="http://schemas.microsoft.com/office/drawing/2014/main" id="{ACE3C8E5-BD27-E83E-0918-AC6FADE2E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976" y="937366"/>
            <a:ext cx="6412774" cy="307777"/>
          </a:xfrm>
          <a:prstGeom prst="rect">
            <a:avLst/>
          </a:prstGeom>
          <a:noFill/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noProof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CDCB18-294B-5F58-608B-189ADFEB5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818" y="2262909"/>
            <a:ext cx="9587346" cy="427643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D7DDBA-BF40-560E-81A3-AA6F98B3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75" y="1394361"/>
            <a:ext cx="9587346" cy="492443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71844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CDCB18-294B-5F58-608B-189ADFEB5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818" y="1801090"/>
            <a:ext cx="9144000" cy="466436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D7DDBA-BF40-560E-81A3-AA6F98B3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75" y="962102"/>
            <a:ext cx="9142843" cy="492443"/>
          </a:xfr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7627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F6CDCB18-294B-5F58-608B-189ADFEB59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818" y="1634836"/>
            <a:ext cx="5347856" cy="471054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D7DDBA-BF40-560E-81A3-AA6F98B3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8" y="932184"/>
            <a:ext cx="9294521" cy="492443"/>
          </a:xfr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EA94563-FD7D-62ED-E5F6-E32983C959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3398" y="1634836"/>
            <a:ext cx="5446784" cy="471054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18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93B64BCC-45F8-FE34-4215-ABD793D1D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7" y="3429000"/>
            <a:ext cx="4895273" cy="492443"/>
          </a:xfrm>
        </p:spPr>
        <p:txBody>
          <a:bodyPr wrap="square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A71E06F-C249-3932-C319-ECA5BF349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849745"/>
            <a:ext cx="5591321" cy="5597237"/>
          </a:xfrm>
          <a:prstGeom prst="rect">
            <a:avLst/>
          </a:prstGeom>
        </p:spPr>
        <p:txBody>
          <a:bodyPr anchor="ctr"/>
          <a:lstStyle>
            <a:lvl1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8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.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7771" y="4677823"/>
            <a:ext cx="8832702" cy="738664"/>
          </a:xfrm>
        </p:spPr>
        <p:txBody>
          <a:bodyPr vert="horz" lIns="0" tIns="0" rIns="0" bIns="0" rtlCol="0" anchor="b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37771" y="5526746"/>
            <a:ext cx="6192758" cy="369332"/>
          </a:xfrm>
          <a:noFill/>
        </p:spPr>
        <p:txBody>
          <a:bodyPr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FF2D32-0F99-AE5A-13DB-D09C24FA4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771" y="649877"/>
            <a:ext cx="3159056" cy="4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581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93B64BCC-45F8-FE34-4215-ABD793D1D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608998"/>
            <a:ext cx="5629564" cy="492443"/>
          </a:xfrm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A71E06F-C249-3932-C319-ECA5BF3497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447635"/>
            <a:ext cx="5634182" cy="4082473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B029FB0-EEFD-C060-E8FB-45E7830FCF5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1818" y="912175"/>
            <a:ext cx="4922982" cy="561793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82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98D27D-BD88-18D6-979F-F9BB94731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8" y="1608998"/>
            <a:ext cx="6031346" cy="492443"/>
          </a:xfrm>
        </p:spPr>
        <p:txBody>
          <a:bodyPr wrap="square" anchor="b">
            <a:sp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FAC7F0-DC10-B560-3869-D1D4C00E09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1819" y="2447636"/>
            <a:ext cx="6031345" cy="4082472"/>
          </a:xfrm>
          <a:prstGeom prst="rect">
            <a:avLst/>
          </a:prstGeom>
        </p:spPr>
        <p:txBody>
          <a:bodyPr anchor="t"/>
          <a:lstStyle>
            <a:lvl1pPr marL="0" indent="0">
              <a:buClr>
                <a:schemeClr val="accent3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8DEB4AF2-B9F3-69A8-59DF-8A99745721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07199" y="720603"/>
            <a:ext cx="4922982" cy="580950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06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0A143-09BD-9C6E-08ED-6ACC93B34EEF}"/>
              </a:ext>
            </a:extLst>
          </p:cNvPr>
          <p:cNvSpPr/>
          <p:nvPr userDrawn="1"/>
        </p:nvSpPr>
        <p:spPr>
          <a:xfrm>
            <a:off x="4230812" y="2636692"/>
            <a:ext cx="3731211" cy="3796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ECC79A-890D-A009-A255-5F3A15284BEF}"/>
              </a:ext>
            </a:extLst>
          </p:cNvPr>
          <p:cNvSpPr/>
          <p:nvPr userDrawn="1"/>
        </p:nvSpPr>
        <p:spPr>
          <a:xfrm>
            <a:off x="7962021" y="2636692"/>
            <a:ext cx="3731211" cy="3796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F799C-ACE3-F764-B155-EC13FD2CF2EF}"/>
              </a:ext>
            </a:extLst>
          </p:cNvPr>
          <p:cNvSpPr/>
          <p:nvPr userDrawn="1"/>
        </p:nvSpPr>
        <p:spPr>
          <a:xfrm>
            <a:off x="498768" y="2636692"/>
            <a:ext cx="3731211" cy="3796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1555230B-FA28-8690-4966-087A31D0E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709" y="3024294"/>
            <a:ext cx="2952664" cy="809412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1846707D-51F6-4711-0DEA-DA2F7AE136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18838" y="3024294"/>
            <a:ext cx="2952664" cy="809412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EA85FA67-F563-101E-BDAD-E1F8336153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627" y="3024294"/>
            <a:ext cx="2952664" cy="809412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1CAEA07C-79CA-B3A3-30E9-815F1812D5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7626" y="4010422"/>
            <a:ext cx="2951830" cy="215946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2818163E-77C1-87A3-5792-18BD7122C7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18835" y="4010422"/>
            <a:ext cx="2951830" cy="215946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5528C761-82EC-5A96-8A06-85270CE91D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711" y="4010422"/>
            <a:ext cx="2951830" cy="215946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D2ABC5-885E-8653-48F4-408F1C9C0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8" y="1107432"/>
            <a:ext cx="8183418" cy="9456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35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s w/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0A143-09BD-9C6E-08ED-6ACC93B34EEF}"/>
              </a:ext>
            </a:extLst>
          </p:cNvPr>
          <p:cNvSpPr/>
          <p:nvPr userDrawn="1"/>
        </p:nvSpPr>
        <p:spPr>
          <a:xfrm>
            <a:off x="6156181" y="2581274"/>
            <a:ext cx="5534552" cy="3796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4F799C-ACE3-F764-B155-EC13FD2CF2EF}"/>
              </a:ext>
            </a:extLst>
          </p:cNvPr>
          <p:cNvSpPr/>
          <p:nvPr userDrawn="1"/>
        </p:nvSpPr>
        <p:spPr>
          <a:xfrm>
            <a:off x="498768" y="2581274"/>
            <a:ext cx="5657412" cy="3796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C77CE4-C6F0-2F31-D1F5-81A687D30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8" y="1074441"/>
            <a:ext cx="8183418" cy="9456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1846707D-51F6-4711-0DEA-DA2F7AE136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5040" y="3024294"/>
            <a:ext cx="4760681" cy="809412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EA85FA67-F563-101E-BDAD-E1F8336153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627" y="3024294"/>
            <a:ext cx="4815794" cy="809412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1CAEA07C-79CA-B3A3-30E9-815F1812D5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7626" y="4010422"/>
            <a:ext cx="4814434" cy="206248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2818163E-77C1-87A3-5792-18BD7122C71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45038" y="4010422"/>
            <a:ext cx="4759336" cy="206248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62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s w/ 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98EE03E-0A99-C52D-C0A6-2DAB49DB4414}"/>
              </a:ext>
            </a:extLst>
          </p:cNvPr>
          <p:cNvSpPr/>
          <p:nvPr userDrawn="1"/>
        </p:nvSpPr>
        <p:spPr>
          <a:xfrm>
            <a:off x="6156181" y="2581274"/>
            <a:ext cx="5534552" cy="3796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8EB470-62D3-D28A-080A-A8687BFC489E}"/>
              </a:ext>
            </a:extLst>
          </p:cNvPr>
          <p:cNvSpPr/>
          <p:nvPr userDrawn="1"/>
        </p:nvSpPr>
        <p:spPr>
          <a:xfrm>
            <a:off x="498768" y="2581274"/>
            <a:ext cx="5657412" cy="37964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66EC3617-C86E-7DBB-24A0-BA98C7ED55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5040" y="3024294"/>
            <a:ext cx="4760681" cy="809412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9BA29C59-413C-377F-EDAF-E0B47EB5AD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7627" y="3024294"/>
            <a:ext cx="4815794" cy="809412"/>
          </a:xfrm>
          <a:prstGeom prst="rect">
            <a:avLst/>
          </a:prstGeom>
        </p:spPr>
        <p:txBody>
          <a:bodyPr anchor="ctr"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subtitle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5690E839-52E5-0F0F-7BA2-86DE5FC5FC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7626" y="4010422"/>
            <a:ext cx="4814434" cy="206248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280B99C-A27F-2B31-E0BC-DED0F4E105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545038" y="4010422"/>
            <a:ext cx="4759336" cy="206248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14E6DE-BCBD-C922-CB04-D1A3CB5BD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818" y="1074441"/>
            <a:ext cx="8183418" cy="9456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/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CD7DDBA-BF40-560E-81A3-AA6F98B3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75" y="1031851"/>
            <a:ext cx="9142843" cy="492443"/>
          </a:xfr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3" name="Tijdelijke aanduiding voor grafiek 6">
            <a:extLst>
              <a:ext uri="{FF2B5EF4-FFF2-40B4-BE49-F238E27FC236}">
                <a16:creationId xmlns:a16="http://schemas.microsoft.com/office/drawing/2014/main" id="{959C3AE6-BAF4-5EA0-09F0-00A5F8A7520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1818" y="1717964"/>
            <a:ext cx="11266776" cy="48583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6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/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6">
            <a:extLst>
              <a:ext uri="{FF2B5EF4-FFF2-40B4-BE49-F238E27FC236}">
                <a16:creationId xmlns:a16="http://schemas.microsoft.com/office/drawing/2014/main" id="{959C3AE6-BAF4-5EA0-09F0-00A5F8A7520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156180" y="1736436"/>
            <a:ext cx="5572414" cy="480290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1CA6EF9-74BE-D678-E005-5FB024246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75" y="871372"/>
            <a:ext cx="11265619" cy="492443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439BF0F2-39A1-C164-5369-2848E4CE93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818" y="1736436"/>
            <a:ext cx="5412509" cy="48029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92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CD7DDBA-BF40-560E-81A3-AA6F98B33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75" y="929760"/>
            <a:ext cx="9142843" cy="492443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6" name="Table Placeholder 4">
            <a:extLst>
              <a:ext uri="{FF2B5EF4-FFF2-40B4-BE49-F238E27FC236}">
                <a16:creationId xmlns:a16="http://schemas.microsoft.com/office/drawing/2014/main" id="{9216E2CC-CD5E-DC44-490D-8BB2D549A8D5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61963" y="1644650"/>
            <a:ext cx="11266487" cy="49316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37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/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6">
            <a:extLst>
              <a:ext uri="{FF2B5EF4-FFF2-40B4-BE49-F238E27FC236}">
                <a16:creationId xmlns:a16="http://schemas.microsoft.com/office/drawing/2014/main" id="{6F1B89D4-B041-BF75-5C93-61AD0C17386D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156325" y="1736436"/>
            <a:ext cx="5572125" cy="480290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4EA25E3-6BA3-956B-C791-0888CE290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75" y="929760"/>
            <a:ext cx="9142843" cy="492443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5F13B-86C5-8E68-2D8B-1CCBA32C02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818" y="1736436"/>
            <a:ext cx="5412509" cy="4802909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0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FFD55DA-0731-EE80-E7CE-4A34725F8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75" y="855869"/>
            <a:ext cx="11267062" cy="492443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A45666-F59C-1EE6-0441-95130365CF3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1964" y="1588799"/>
            <a:ext cx="11268074" cy="4987491"/>
          </a:xfrm>
        </p:spPr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.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598" y="1597117"/>
            <a:ext cx="9448802" cy="738664"/>
          </a:xfrm>
        </p:spPr>
        <p:txBody>
          <a:bodyPr vert="horz" wrap="square" lIns="0" tIns="0" rIns="0" bIns="0" rtlCol="0" anchor="t">
            <a:spAutoFit/>
          </a:bodyPr>
          <a:lstStyle>
            <a:lvl1pPr algn="ctr"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FF2D32-0F99-AE5A-13DB-D09C24FA4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5394" y="5605939"/>
            <a:ext cx="2561211" cy="40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40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3695ECC-3CD5-62BE-150B-9B604F0B89B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61963" y="711200"/>
            <a:ext cx="11268075" cy="5810250"/>
          </a:xfrm>
        </p:spPr>
        <p:txBody>
          <a:bodyPr/>
          <a:lstStyle/>
          <a:p>
            <a:pPr lvl="0"/>
            <a:r>
              <a:rPr lang="en-US"/>
              <a:t>Click icons to place content</a:t>
            </a:r>
          </a:p>
        </p:txBody>
      </p:sp>
    </p:spTree>
    <p:extLst>
      <p:ext uri="{BB962C8B-B14F-4D97-AF65-F5344CB8AC3E}">
        <p14:creationId xmlns:p14="http://schemas.microsoft.com/office/powerpoint/2010/main" val="1205012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DB880D1-B95F-9762-C8F4-CC6EAD775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975" y="855870"/>
            <a:ext cx="11267062" cy="492443"/>
          </a:xfrm>
        </p:spPr>
        <p:txBody>
          <a:bodyPr vert="horz" wrap="square" lIns="0" tIns="0" rIns="0" bIns="0" rtlCol="0" anchor="t">
            <a:spAutoFit/>
          </a:bodyPr>
          <a:lstStyle>
            <a:lvl1pPr>
              <a:lnSpc>
                <a:spcPct val="120000"/>
              </a:lnSpc>
              <a:defRPr lang="en-US" sz="3200" kern="0" baseline="0" noProof="0" dirty="0">
                <a:solidFill>
                  <a:schemeClr val="tx2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85499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154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ghlig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B41E42-0177-7C49-9D29-775C44B54298}"/>
              </a:ext>
            </a:extLst>
          </p:cNvPr>
          <p:cNvSpPr txBox="1">
            <a:spLocks/>
          </p:cNvSpPr>
          <p:nvPr userDrawn="1"/>
        </p:nvSpPr>
        <p:spPr>
          <a:xfrm>
            <a:off x="461818" y="1631124"/>
            <a:ext cx="8676081" cy="3484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600"/>
              <a:t>Generating impact for 1.000+ insurance and risk management clients</a:t>
            </a:r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D68DDC-E190-9554-2E32-252FDDE494EF}"/>
              </a:ext>
            </a:extLst>
          </p:cNvPr>
          <p:cNvSpPr/>
          <p:nvPr userDrawn="1"/>
        </p:nvSpPr>
        <p:spPr>
          <a:xfrm>
            <a:off x="461818" y="4267200"/>
            <a:ext cx="11268364" cy="22203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B1418A8-3CBB-13B8-C4C7-451A8E97CC76}"/>
              </a:ext>
            </a:extLst>
          </p:cNvPr>
          <p:cNvSpPr txBox="1">
            <a:spLocks/>
          </p:cNvSpPr>
          <p:nvPr userDrawn="1"/>
        </p:nvSpPr>
        <p:spPr>
          <a:xfrm>
            <a:off x="267854" y="3220413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180.000.000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5D1FE8E-FDAE-C699-CE94-775141FAC90A}"/>
              </a:ext>
            </a:extLst>
          </p:cNvPr>
          <p:cNvSpPr txBox="1">
            <a:spLocks/>
          </p:cNvSpPr>
          <p:nvPr userDrawn="1"/>
        </p:nvSpPr>
        <p:spPr>
          <a:xfrm>
            <a:off x="2529016" y="3220413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1.500+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47051FE-616F-E52E-7EB0-F0627D887AC5}"/>
              </a:ext>
            </a:extLst>
          </p:cNvPr>
          <p:cNvSpPr txBox="1">
            <a:spLocks/>
          </p:cNvSpPr>
          <p:nvPr userDrawn="1"/>
        </p:nvSpPr>
        <p:spPr>
          <a:xfrm>
            <a:off x="4790178" y="3218806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46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5CB255E-E7EC-1C55-A624-EC0522E23933}"/>
              </a:ext>
            </a:extLst>
          </p:cNvPr>
          <p:cNvSpPr txBox="1">
            <a:spLocks/>
          </p:cNvSpPr>
          <p:nvPr userDrawn="1"/>
        </p:nvSpPr>
        <p:spPr>
          <a:xfrm>
            <a:off x="7051340" y="3218806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34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004B19F-F7EB-2D3C-F2FC-1AC2CA026A1B}"/>
              </a:ext>
            </a:extLst>
          </p:cNvPr>
          <p:cNvSpPr txBox="1">
            <a:spLocks/>
          </p:cNvSpPr>
          <p:nvPr userDrawn="1"/>
        </p:nvSpPr>
        <p:spPr>
          <a:xfrm>
            <a:off x="9312502" y="3218806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1.000+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E9259D1-5944-0D41-D8EC-DD36564A5029}"/>
              </a:ext>
            </a:extLst>
          </p:cNvPr>
          <p:cNvSpPr txBox="1">
            <a:spLocks/>
          </p:cNvSpPr>
          <p:nvPr userDrawn="1"/>
        </p:nvSpPr>
        <p:spPr>
          <a:xfrm>
            <a:off x="267854" y="3508460"/>
            <a:ext cx="2261162" cy="2844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200"/>
              <a:t>Global revenue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8CE9EA3-02BC-6647-5632-D8056662A941}"/>
              </a:ext>
            </a:extLst>
          </p:cNvPr>
          <p:cNvSpPr txBox="1">
            <a:spLocks/>
          </p:cNvSpPr>
          <p:nvPr userDrawn="1"/>
        </p:nvSpPr>
        <p:spPr>
          <a:xfrm>
            <a:off x="2529016" y="3508460"/>
            <a:ext cx="2261162" cy="2844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200"/>
              <a:t>Committed team members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B8F9A79-AB31-AD69-F2BB-B3B3F085DE91}"/>
              </a:ext>
            </a:extLst>
          </p:cNvPr>
          <p:cNvSpPr txBox="1">
            <a:spLocks/>
          </p:cNvSpPr>
          <p:nvPr userDrawn="1"/>
        </p:nvSpPr>
        <p:spPr>
          <a:xfrm>
            <a:off x="4790178" y="3506853"/>
            <a:ext cx="2261162" cy="4875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200"/>
              <a:t>Operating </a:t>
            </a:r>
            <a:br>
              <a:rPr lang="en-US" sz="1200"/>
            </a:br>
            <a:r>
              <a:rPr lang="en-US" sz="1200"/>
              <a:t>countries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CD9C3FE-68E0-D577-E987-9D938306A550}"/>
              </a:ext>
            </a:extLst>
          </p:cNvPr>
          <p:cNvSpPr txBox="1">
            <a:spLocks/>
          </p:cNvSpPr>
          <p:nvPr userDrawn="1"/>
        </p:nvSpPr>
        <p:spPr>
          <a:xfrm>
            <a:off x="7051340" y="3506853"/>
            <a:ext cx="2261162" cy="4875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200"/>
              <a:t>Countries with</a:t>
            </a:r>
            <a:br>
              <a:rPr lang="en-US" sz="1200"/>
            </a:br>
            <a:r>
              <a:rPr lang="en-US" sz="1200"/>
              <a:t>own offices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98CA6BE6-2EFD-C032-03AE-4024636EFF33}"/>
              </a:ext>
            </a:extLst>
          </p:cNvPr>
          <p:cNvSpPr txBox="1">
            <a:spLocks/>
          </p:cNvSpPr>
          <p:nvPr userDrawn="1"/>
        </p:nvSpPr>
        <p:spPr>
          <a:xfrm>
            <a:off x="9312502" y="3506853"/>
            <a:ext cx="2261162" cy="48756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200"/>
              <a:t>Clients who put their</a:t>
            </a:r>
            <a:br>
              <a:rPr lang="en-US" sz="1200"/>
            </a:br>
            <a:r>
              <a:rPr lang="en-US" sz="1200"/>
              <a:t>trust in us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ED7410B-D611-C1F4-B912-98113216BB24}"/>
              </a:ext>
            </a:extLst>
          </p:cNvPr>
          <p:cNvSpPr txBox="1">
            <a:spLocks/>
          </p:cNvSpPr>
          <p:nvPr userDrawn="1"/>
        </p:nvSpPr>
        <p:spPr>
          <a:xfrm>
            <a:off x="267854" y="5319566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Certified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4BCAF50-1F8E-8F35-11FE-181676D4815A}"/>
              </a:ext>
            </a:extLst>
          </p:cNvPr>
          <p:cNvSpPr txBox="1">
            <a:spLocks/>
          </p:cNvSpPr>
          <p:nvPr userDrawn="1"/>
        </p:nvSpPr>
        <p:spPr>
          <a:xfrm>
            <a:off x="2529016" y="5319566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ISAE 3402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DD4BF996-216D-5F7A-9F84-36E9FC7FAEE4}"/>
              </a:ext>
            </a:extLst>
          </p:cNvPr>
          <p:cNvSpPr txBox="1">
            <a:spLocks/>
          </p:cNvSpPr>
          <p:nvPr userDrawn="1"/>
        </p:nvSpPr>
        <p:spPr>
          <a:xfrm>
            <a:off x="4790178" y="5319566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ISO 27001 certified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7D27F86-604B-81C4-1F00-60CB980FB1B6}"/>
              </a:ext>
            </a:extLst>
          </p:cNvPr>
          <p:cNvSpPr txBox="1">
            <a:spLocks/>
          </p:cNvSpPr>
          <p:nvPr userDrawn="1"/>
        </p:nvSpPr>
        <p:spPr>
          <a:xfrm>
            <a:off x="7051340" y="5319566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100% owned by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55F2C79-8E99-5129-F7AA-8C24AFAA8536}"/>
              </a:ext>
            </a:extLst>
          </p:cNvPr>
          <p:cNvSpPr txBox="1">
            <a:spLocks/>
          </p:cNvSpPr>
          <p:nvPr userDrawn="1"/>
        </p:nvSpPr>
        <p:spPr>
          <a:xfrm>
            <a:off x="9312502" y="5319566"/>
            <a:ext cx="2261162" cy="3323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500" b="1">
                <a:solidFill>
                  <a:schemeClr val="tx2"/>
                </a:solidFill>
              </a:rPr>
              <a:t>Committed to UN 10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302DFEB3-7B5A-44D4-758F-8C1B8996C23D}"/>
              </a:ext>
            </a:extLst>
          </p:cNvPr>
          <p:cNvSpPr txBox="1">
            <a:spLocks/>
          </p:cNvSpPr>
          <p:nvPr userDrawn="1"/>
        </p:nvSpPr>
        <p:spPr>
          <a:xfrm>
            <a:off x="267854" y="5630589"/>
            <a:ext cx="2261162" cy="6408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100"/>
              <a:t>Great Place to Work</a:t>
            </a:r>
            <a:br>
              <a:rPr lang="en-US" sz="1100"/>
            </a:br>
            <a:r>
              <a:rPr lang="en-US" sz="1100"/>
              <a:t>based on employee</a:t>
            </a:r>
            <a:br>
              <a:rPr lang="en-US" sz="1100"/>
            </a:br>
            <a:r>
              <a:rPr lang="en-US" sz="1100"/>
              <a:t>surveys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4B3E910-F627-8CE2-24BD-3179126B1894}"/>
              </a:ext>
            </a:extLst>
          </p:cNvPr>
          <p:cNvSpPr txBox="1">
            <a:spLocks/>
          </p:cNvSpPr>
          <p:nvPr userDrawn="1"/>
        </p:nvSpPr>
        <p:spPr>
          <a:xfrm>
            <a:off x="2529016" y="5630589"/>
            <a:ext cx="2261162" cy="45461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100"/>
              <a:t>Ensuring control of</a:t>
            </a:r>
            <a:br>
              <a:rPr lang="en-US" sz="1100"/>
            </a:br>
            <a:r>
              <a:rPr lang="en-US" sz="1100"/>
              <a:t>your business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981BE5E-041B-40E7-17A4-B8CA0E257622}"/>
              </a:ext>
            </a:extLst>
          </p:cNvPr>
          <p:cNvSpPr txBox="1">
            <a:spLocks/>
          </p:cNvSpPr>
          <p:nvPr userDrawn="1"/>
        </p:nvSpPr>
        <p:spPr>
          <a:xfrm>
            <a:off x="4790178" y="5628982"/>
            <a:ext cx="2261162" cy="2684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100"/>
              <a:t>Ensuring IT security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18467155-1430-B05B-6EBE-90AD1C9219D2}"/>
              </a:ext>
            </a:extLst>
          </p:cNvPr>
          <p:cNvSpPr txBox="1">
            <a:spLocks/>
          </p:cNvSpPr>
          <p:nvPr userDrawn="1"/>
        </p:nvSpPr>
        <p:spPr>
          <a:xfrm>
            <a:off x="7051340" y="5628982"/>
            <a:ext cx="2261162" cy="6408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100"/>
              <a:t>stable company,</a:t>
            </a:r>
            <a:br>
              <a:rPr lang="en-US" sz="1100"/>
            </a:br>
            <a:r>
              <a:rPr lang="en-US" sz="1100"/>
              <a:t>independent from</a:t>
            </a:r>
            <a:br>
              <a:rPr lang="en-US" sz="1100"/>
            </a:br>
            <a:r>
              <a:rPr lang="en-US" sz="1100"/>
              <a:t>insurance industry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A5B0980-C57A-AB06-4759-8F1E9BCADCBD}"/>
              </a:ext>
            </a:extLst>
          </p:cNvPr>
          <p:cNvSpPr txBox="1">
            <a:spLocks/>
          </p:cNvSpPr>
          <p:nvPr userDrawn="1"/>
        </p:nvSpPr>
        <p:spPr>
          <a:xfrm>
            <a:off x="9312502" y="5628982"/>
            <a:ext cx="2261162" cy="6408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1100"/>
              <a:t>Principles for responsible</a:t>
            </a:r>
            <a:br>
              <a:rPr lang="en-US" sz="1100"/>
            </a:br>
            <a:r>
              <a:rPr lang="en-US" sz="1100"/>
              <a:t>business to achieve corporate and social responsibility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A7A10145-F63D-1129-81C8-41F4CFF1BE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7803" y="2581060"/>
            <a:ext cx="481264" cy="4572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E6D517F-9AE7-C211-9691-AED4A2EB0E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30997" y="2581060"/>
            <a:ext cx="457200" cy="457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5812FEC1-E455-2F25-235A-A653DEF836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1289" y="2581060"/>
            <a:ext cx="481264" cy="4572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9B6D250-479B-DF91-557D-A2B6B1F3DC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92159" y="2581060"/>
            <a:ext cx="457200" cy="4572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CAE9899-E5DC-DC01-96DF-B2D1A908DD7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95760" y="2581060"/>
            <a:ext cx="457200" cy="4572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9E53D15F-396B-6151-2543-C8A3DB7887D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58862" y="4783663"/>
            <a:ext cx="846118" cy="218580"/>
          </a:xfrm>
          <a:prstGeom prst="rect">
            <a:avLst/>
          </a:prstGeom>
        </p:spPr>
      </p:pic>
      <p:pic>
        <p:nvPicPr>
          <p:cNvPr id="36" name="Picture 3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D31DFE1-006B-9C33-6DAE-9B5FB797C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r="66265"/>
          <a:stretch/>
        </p:blipFill>
        <p:spPr>
          <a:xfrm>
            <a:off x="10108258" y="4548669"/>
            <a:ext cx="669650" cy="688568"/>
          </a:xfrm>
          <a:prstGeom prst="rect">
            <a:avLst/>
          </a:prstGeom>
        </p:spPr>
      </p:pic>
      <p:pic>
        <p:nvPicPr>
          <p:cNvPr id="37" name="Picture 36" descr="A blue circle with text and numbers&#10;&#10;Description automatically generated">
            <a:extLst>
              <a:ext uri="{FF2B5EF4-FFF2-40B4-BE49-F238E27FC236}">
                <a16:creationId xmlns:a16="http://schemas.microsoft.com/office/drawing/2014/main" id="{97FD8F7A-AEF5-EDD0-FA19-887FE22D82E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389348" y="4621498"/>
            <a:ext cx="540498" cy="540498"/>
          </a:xfrm>
          <a:prstGeom prst="rect">
            <a:avLst/>
          </a:prstGeom>
        </p:spPr>
      </p:pic>
      <p:pic>
        <p:nvPicPr>
          <p:cNvPr id="38" name="Picture 37" descr="A red sign with white text&#10;&#10;Description automatically generated">
            <a:extLst>
              <a:ext uri="{FF2B5EF4-FFF2-40B4-BE49-F238E27FC236}">
                <a16:creationId xmlns:a16="http://schemas.microsoft.com/office/drawing/2014/main" id="{035CE31A-C891-92C4-C670-FD0EB31CEA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17" y="4664545"/>
            <a:ext cx="493028" cy="45440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4009B638-593D-7B59-97EB-B13E0CF19C1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85917" y="4512563"/>
            <a:ext cx="434056" cy="73970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7A3B09D-12BA-45EA-82C0-874CF15A0E51}"/>
              </a:ext>
            </a:extLst>
          </p:cNvPr>
          <p:cNvSpPr txBox="1">
            <a:spLocks/>
          </p:cNvSpPr>
          <p:nvPr userDrawn="1"/>
        </p:nvSpPr>
        <p:spPr>
          <a:xfrm>
            <a:off x="461818" y="772799"/>
            <a:ext cx="9541164" cy="755759"/>
          </a:xfrm>
          <a:prstGeom prst="rect">
            <a:avLst/>
          </a:prstGeom>
        </p:spPr>
        <p:txBody>
          <a:bodyPr vert="horz" lIns="0" tIns="0" rIns="0" bIns="0" rtlCol="0" anchor="b">
            <a:normAutofit fontScale="97500"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600" b="1" i="0" kern="120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r>
              <a:rPr lang="en-US"/>
              <a:t>Van Ameyde today, a global operation</a:t>
            </a:r>
          </a:p>
        </p:txBody>
      </p:sp>
    </p:spTree>
    <p:extLst>
      <p:ext uri="{BB962C8B-B14F-4D97-AF65-F5344CB8AC3E}">
        <p14:creationId xmlns:p14="http://schemas.microsoft.com/office/powerpoint/2010/main" val="2001979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apabil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0D5E4D-DECB-E53E-5798-4DF936651F68}"/>
              </a:ext>
            </a:extLst>
          </p:cNvPr>
          <p:cNvSpPr txBox="1"/>
          <p:nvPr userDrawn="1"/>
        </p:nvSpPr>
        <p:spPr>
          <a:xfrm>
            <a:off x="461819" y="2253388"/>
            <a:ext cx="3903148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noProof="0"/>
              <a:t>V</a:t>
            </a:r>
            <a:r>
              <a:rPr lang="en-US" sz="1800"/>
              <a:t>an Ameyde</a:t>
            </a:r>
            <a:r>
              <a:rPr lang="en-US" sz="1800" noProof="0"/>
              <a:t> has 75 years of </a:t>
            </a:r>
            <a:r>
              <a:rPr lang="en-US" sz="1800" b="1" noProof="0">
                <a:solidFill>
                  <a:schemeClr val="tx2"/>
                </a:solidFill>
              </a:rPr>
              <a:t>deep local claims knowledge</a:t>
            </a:r>
            <a:r>
              <a:rPr lang="en-US" sz="1800" noProof="0"/>
              <a:t>, and a strong network across Europe</a:t>
            </a:r>
            <a:endParaRPr lang="en-US"/>
          </a:p>
          <a:p>
            <a:pPr marL="0" indent="0">
              <a:spcAft>
                <a:spcPts val="2400"/>
              </a:spcAft>
              <a:buNone/>
            </a:pPr>
            <a:r>
              <a:rPr lang="en-US" sz="1800"/>
              <a:t>Unique pan European claims platform </a:t>
            </a:r>
            <a:r>
              <a:rPr lang="en-US" sz="1800" b="1">
                <a:solidFill>
                  <a:schemeClr val="tx2"/>
                </a:solidFill>
              </a:rPr>
              <a:t>ECHO</a:t>
            </a:r>
            <a:r>
              <a:rPr lang="en-US" sz="1800" baseline="30000"/>
              <a:t>®</a:t>
            </a:r>
            <a:r>
              <a:rPr lang="en-US" sz="1800"/>
              <a:t>,</a:t>
            </a:r>
            <a:r>
              <a:rPr lang="en-US" sz="1800">
                <a:solidFill>
                  <a:schemeClr val="tx2"/>
                </a:solidFill>
              </a:rPr>
              <a:t> </a:t>
            </a:r>
            <a:r>
              <a:rPr lang="en-US" sz="1800"/>
              <a:t>easy to integrate in ecosystems, platforms, portals, etc.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en-US" sz="1800" b="1">
                <a:solidFill>
                  <a:schemeClr val="tx2"/>
                </a:solidFill>
              </a:rPr>
              <a:t>Compliant</a:t>
            </a:r>
            <a:r>
              <a:rPr lang="en-US" sz="1800"/>
              <a:t> with international and local regulatory requirements</a:t>
            </a:r>
          </a:p>
        </p:txBody>
      </p:sp>
      <p:pic>
        <p:nvPicPr>
          <p:cNvPr id="6" name="Picture 5" descr="A map of the world&#10;&#10;Description automatically generated">
            <a:extLst>
              <a:ext uri="{FF2B5EF4-FFF2-40B4-BE49-F238E27FC236}">
                <a16:creationId xmlns:a16="http://schemas.microsoft.com/office/drawing/2014/main" id="{30BC2A9A-2D32-FF10-71F2-8300FFDF40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5344" y="1723578"/>
            <a:ext cx="8066656" cy="453749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79D743-BEFB-9F87-0DF0-D2C251F98074}"/>
              </a:ext>
            </a:extLst>
          </p:cNvPr>
          <p:cNvSpPr txBox="1">
            <a:spLocks/>
          </p:cNvSpPr>
          <p:nvPr userDrawn="1"/>
        </p:nvSpPr>
        <p:spPr>
          <a:xfrm>
            <a:off x="461818" y="1083359"/>
            <a:ext cx="6035528" cy="9456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Noto Serif" panose="02020502060505020204" pitchFamily="18" charset="0"/>
                <a:ea typeface="Noto Serif" panose="02020502060505020204" pitchFamily="18" charset="0"/>
                <a:cs typeface="Noto Serif" panose="02020502060505020204" pitchFamily="18" charset="0"/>
              </a:defRPr>
            </a:lvl1pPr>
          </a:lstStyle>
          <a:p>
            <a:r>
              <a:rPr lang="en-US"/>
              <a:t>Our capabilities</a:t>
            </a:r>
          </a:p>
        </p:txBody>
      </p:sp>
    </p:spTree>
    <p:extLst>
      <p:ext uri="{BB962C8B-B14F-4D97-AF65-F5344CB8AC3E}">
        <p14:creationId xmlns:p14="http://schemas.microsoft.com/office/powerpoint/2010/main" val="3548990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ghlig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CE3DC3B-CC27-3FA9-7DBB-7D4A0F05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437" y="374546"/>
            <a:ext cx="10882664" cy="6519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stijl</a:t>
            </a:r>
            <a:r>
              <a:rPr lang="en-US" noProof="0"/>
              <a:t> te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FE0AA01B-19F0-2659-A617-FE77A27A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36" y="2195080"/>
            <a:ext cx="11259127" cy="4024759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01720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creen v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92CB9B2-EA7B-7337-63E8-3142F051A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840" y="2514144"/>
            <a:ext cx="5568340" cy="182971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ED2F9-3FB8-C860-93F3-7494DC0E171A}"/>
              </a:ext>
            </a:extLst>
          </p:cNvPr>
          <p:cNvCxnSpPr>
            <a:cxnSpLocks/>
          </p:cNvCxnSpPr>
          <p:nvPr userDrawn="1"/>
        </p:nvCxnSpPr>
        <p:spPr>
          <a:xfrm>
            <a:off x="6456218" y="2136753"/>
            <a:ext cx="0" cy="2584495"/>
          </a:xfrm>
          <a:prstGeom prst="line">
            <a:avLst/>
          </a:prstGeom>
          <a:ln w="25400">
            <a:solidFill>
              <a:schemeClr val="accent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9355CC-B288-C8EF-938A-701335D81CDB}"/>
              </a:ext>
            </a:extLst>
          </p:cNvPr>
          <p:cNvSpPr txBox="1"/>
          <p:nvPr userDrawn="1"/>
        </p:nvSpPr>
        <p:spPr>
          <a:xfrm>
            <a:off x="7080425" y="2995120"/>
            <a:ext cx="387776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noProof="0">
                <a:solidFill>
                  <a:schemeClr val="bg1"/>
                </a:solidFill>
              </a:rPr>
              <a:t>Stay up to date with us: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ADB87B-4291-C95A-E454-1B27CD506007}"/>
              </a:ext>
            </a:extLst>
          </p:cNvPr>
          <p:cNvSpPr txBox="1"/>
          <p:nvPr userDrawn="1"/>
        </p:nvSpPr>
        <p:spPr>
          <a:xfrm>
            <a:off x="7477589" y="3431564"/>
            <a:ext cx="3487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noProof="0">
                <a:solidFill>
                  <a:schemeClr val="bg1"/>
                </a:solidFill>
              </a:rPr>
              <a:t>www.vanameyde.com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451DEE-CC03-8F3F-7746-18790487C598}"/>
              </a:ext>
            </a:extLst>
          </p:cNvPr>
          <p:cNvSpPr txBox="1"/>
          <p:nvPr userDrawn="1"/>
        </p:nvSpPr>
        <p:spPr>
          <a:xfrm>
            <a:off x="7477589" y="3871261"/>
            <a:ext cx="348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noProof="0">
                <a:solidFill>
                  <a:schemeClr val="bg1"/>
                </a:solidFill>
              </a:rPr>
              <a:t>Van Ameyde Group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3A03AA-2C5F-818B-0C97-1626BEA125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80425" y="2282451"/>
            <a:ext cx="4174012" cy="424732"/>
          </a:xfrm>
        </p:spPr>
        <p:txBody>
          <a:bodyPr anchor="ctr">
            <a:spAutoFit/>
          </a:bodyPr>
          <a:lstStyle>
            <a:lvl1pPr>
              <a:defRPr sz="2400"/>
            </a:lvl1pPr>
          </a:lstStyle>
          <a:p>
            <a:r>
              <a:rPr lang="en-US"/>
              <a:t>Thank you for listening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5BE7D-8389-21A9-74A5-81BD15E23042}"/>
              </a:ext>
            </a:extLst>
          </p:cNvPr>
          <p:cNvSpPr txBox="1"/>
          <p:nvPr userDrawn="1"/>
        </p:nvSpPr>
        <p:spPr>
          <a:xfrm>
            <a:off x="7477589" y="4307705"/>
            <a:ext cx="348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marketing@vanameyde.com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E086D78-BED7-10A2-E5EE-C3BDEDC3C2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0425" y="4378071"/>
            <a:ext cx="228600" cy="228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A443F6-2A5A-30B6-970F-66AEBA1323D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0455" y="3501930"/>
            <a:ext cx="228600" cy="228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223233B-2073-E4B8-957D-52E668A44F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80425" y="394409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0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v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92CB9B2-EA7B-7337-63E8-3142F051A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532" y="2320506"/>
            <a:ext cx="6746936" cy="22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42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55EF829-17A8-D53A-81BF-CB31BA0B46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981" y="2320506"/>
            <a:ext cx="6746936" cy="221698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5188291-1159-38E4-4CED-518769977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4166" r="23588"/>
          <a:stretch/>
        </p:blipFill>
        <p:spPr>
          <a:xfrm>
            <a:off x="6910741" y="0"/>
            <a:ext cx="5281259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89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creen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DCAA48D-DE14-FFB4-4101-BFDB4E3013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724" y="5115464"/>
            <a:ext cx="3434812" cy="112865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5DDC613-992D-4B3A-DDA1-A9EBF3C0E4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4166" r="23588"/>
          <a:stretch/>
        </p:blipFill>
        <p:spPr>
          <a:xfrm>
            <a:off x="6910741" y="0"/>
            <a:ext cx="5281259" cy="5886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20A17F-EFF8-12DA-61EF-4A28761FB41B}"/>
              </a:ext>
            </a:extLst>
          </p:cNvPr>
          <p:cNvSpPr txBox="1"/>
          <p:nvPr userDrawn="1"/>
        </p:nvSpPr>
        <p:spPr>
          <a:xfrm>
            <a:off x="818171" y="2095058"/>
            <a:ext cx="3877760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noProof="0">
                <a:solidFill>
                  <a:schemeClr val="bg1"/>
                </a:solidFill>
              </a:rPr>
              <a:t>Stay up to date with us: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D374E-27DA-87F4-A02C-9228B437EC0A}"/>
              </a:ext>
            </a:extLst>
          </p:cNvPr>
          <p:cNvSpPr txBox="1"/>
          <p:nvPr userDrawn="1"/>
        </p:nvSpPr>
        <p:spPr>
          <a:xfrm>
            <a:off x="1215335" y="2531502"/>
            <a:ext cx="34875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noProof="0">
                <a:solidFill>
                  <a:schemeClr val="bg1"/>
                </a:solidFill>
              </a:rPr>
              <a:t>www.vanameyde.com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32883-9A1C-C729-D7EF-8C617AA671AA}"/>
              </a:ext>
            </a:extLst>
          </p:cNvPr>
          <p:cNvSpPr txBox="1"/>
          <p:nvPr userDrawn="1"/>
        </p:nvSpPr>
        <p:spPr>
          <a:xfrm>
            <a:off x="1215335" y="2971199"/>
            <a:ext cx="348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noProof="0">
                <a:solidFill>
                  <a:schemeClr val="bg1"/>
                </a:solidFill>
              </a:rPr>
              <a:t>Van Ameyde Group</a:t>
            </a: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C011C1-F8CE-E077-4FB9-12E644F427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8170" y="1302368"/>
            <a:ext cx="5277829" cy="584775"/>
          </a:xfrm>
        </p:spPr>
        <p:txBody>
          <a:bodyPr wrap="square" lIns="0" anchor="b">
            <a:sp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Thank you for 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3A576-FF86-C06E-5F12-1462E762B590}"/>
              </a:ext>
            </a:extLst>
          </p:cNvPr>
          <p:cNvSpPr txBox="1"/>
          <p:nvPr userDrawn="1"/>
        </p:nvSpPr>
        <p:spPr>
          <a:xfrm>
            <a:off x="1215335" y="3407643"/>
            <a:ext cx="348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Open Sans"/>
                <a:cs typeface="Open Sans"/>
              </a:rPr>
              <a:t>marketing@vanameyde.com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01AFEC6-49E2-93F6-15AC-FFD6DD0CDC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171" y="3478009"/>
            <a:ext cx="228600" cy="2286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DB05141-421B-6A23-594A-21FE2ED0F4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8201" y="2601868"/>
            <a:ext cx="228600" cy="2286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1541551-B141-E135-A8F9-CCB736A32C4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8171" y="3044037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86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.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71598" y="2066593"/>
            <a:ext cx="9448802" cy="738664"/>
          </a:xfrm>
        </p:spPr>
        <p:txBody>
          <a:bodyPr vert="horz" wrap="square" lIns="0" tIns="0" rIns="0" bIns="0" rtlCol="0" anchor="t">
            <a:spAutoFit/>
          </a:bodyPr>
          <a:lstStyle>
            <a:lvl1pPr algn="ctr"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FF2D32-0F99-AE5A-13DB-D09C24FA4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5394" y="5945669"/>
            <a:ext cx="2561211" cy="401257"/>
          </a:xfrm>
          <a:prstGeom prst="rect">
            <a:avLst/>
          </a:prstGeom>
        </p:spPr>
      </p:pic>
      <p:sp>
        <p:nvSpPr>
          <p:cNvPr id="4" name="Ondertitel 2">
            <a:extLst>
              <a:ext uri="{FF2B5EF4-FFF2-40B4-BE49-F238E27FC236}">
                <a16:creationId xmlns:a16="http://schemas.microsoft.com/office/drawing/2014/main" id="{C68DB018-A76E-C141-EDCD-63F31362D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8" y="1516697"/>
            <a:ext cx="9448802" cy="369332"/>
          </a:xfrm>
          <a:noFill/>
        </p:spPr>
        <p:txBody>
          <a:bodyPr lIns="0" tIns="0" rIns="0" bIns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61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.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C642A-3DEA-2E3C-9BCE-CBC898EA3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1" y="4750682"/>
            <a:ext cx="7595029" cy="677108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defRPr lang="en-US" sz="44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12C1CCA-DF0A-EF31-2336-F62CCC8ED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771" y="859427"/>
            <a:ext cx="3159056" cy="49491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F1A7C5C-C6A3-6C51-C800-B5B50F10C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166" r="23588"/>
          <a:stretch/>
        </p:blipFill>
        <p:spPr>
          <a:xfrm>
            <a:off x="6910741" y="0"/>
            <a:ext cx="5281259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4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.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12C1CCA-DF0A-EF31-2336-F62CCC8ED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771" y="859427"/>
            <a:ext cx="3159056" cy="494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532D6C-2797-8A60-2EE5-93DF494C7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1" y="4376788"/>
            <a:ext cx="7373356" cy="738664"/>
          </a:xfrm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145BCF1E-4417-C89A-E8E8-08847A00D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71" y="5227671"/>
            <a:ext cx="7105502" cy="369332"/>
          </a:xfrm>
          <a:noFill/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E16AC8-F0E9-0945-DC9D-1FDD6DDBA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166" r="23588"/>
          <a:stretch/>
        </p:blipFill>
        <p:spPr>
          <a:xfrm>
            <a:off x="6910741" y="0"/>
            <a:ext cx="5281259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.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12C1CCA-DF0A-EF31-2336-F62CCC8EDC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771" y="859427"/>
            <a:ext cx="3159056" cy="494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532D6C-2797-8A60-2EE5-93DF494C7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0" y="4653879"/>
            <a:ext cx="7299465" cy="73866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145BCF1E-4417-C89A-E8E8-08847A00D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71" y="4153731"/>
            <a:ext cx="6192758" cy="369332"/>
          </a:xfrm>
          <a:noFill/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AE16AC8-F0E9-0945-DC9D-1FDD6DDBA2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4166" r="23588"/>
          <a:stretch/>
        </p:blipFill>
        <p:spPr>
          <a:xfrm>
            <a:off x="6910741" y="0"/>
            <a:ext cx="5281259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5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arking lot full of cars&#10;&#10;Description automatically generated">
            <a:extLst>
              <a:ext uri="{FF2B5EF4-FFF2-40B4-BE49-F238E27FC236}">
                <a16:creationId xmlns:a16="http://schemas.microsoft.com/office/drawing/2014/main" id="{CEA764DA-E219-A6B6-3045-9704CCFB6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87"/>
          <a:stretch/>
        </p:blipFill>
        <p:spPr>
          <a:xfrm>
            <a:off x="461818" y="314206"/>
            <a:ext cx="11268364" cy="6229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55B4B3-0D80-CEF3-6929-6347424C844C}"/>
              </a:ext>
            </a:extLst>
          </p:cNvPr>
          <p:cNvSpPr/>
          <p:nvPr userDrawn="1"/>
        </p:nvSpPr>
        <p:spPr>
          <a:xfrm>
            <a:off x="461818" y="314206"/>
            <a:ext cx="11268074" cy="6229588"/>
          </a:xfrm>
          <a:prstGeom prst="rect">
            <a:avLst/>
          </a:prstGeom>
          <a:gradFill flip="none" rotWithShape="1">
            <a:gsLst>
              <a:gs pos="30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FC5B1E2-FBB9-769B-85F2-AE335FC08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545" y="1157559"/>
            <a:ext cx="2262473" cy="3544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340FF9-B34E-6E7C-7CD6-42C3EBF44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0" y="4653879"/>
            <a:ext cx="7299465" cy="738664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sz="4800" kern="0" baseline="0" noProof="0" dirty="0">
                <a:solidFill>
                  <a:schemeClr val="bg1"/>
                </a:solidFill>
                <a:cs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976C67-1ED9-0935-91EF-CEB8E85B2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771" y="4153731"/>
            <a:ext cx="6192758" cy="369332"/>
          </a:xfrm>
          <a:noFill/>
        </p:spPr>
        <p:txBody>
          <a:bodyPr lIns="0" tIns="0" rIns="0" bIns="0"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kern="0" spc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4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0.sv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0.sv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stijl</a:t>
            </a:r>
            <a:r>
              <a:rPr lang="en-US" noProof="0"/>
              <a:t> te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4759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modelstijlen</a:t>
            </a:r>
            <a:r>
              <a:rPr lang="en-US" noProof="0"/>
              <a:t> te </a:t>
            </a:r>
            <a:r>
              <a:rPr lang="en-US" noProof="0" err="1"/>
              <a:t>bewerken</a:t>
            </a:r>
            <a:endParaRPr lang="en-US" noProof="0"/>
          </a:p>
          <a:p>
            <a:pPr lvl="1"/>
            <a:r>
              <a:rPr lang="en-US" noProof="0" err="1"/>
              <a:t>Tweede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2"/>
            <a:r>
              <a:rPr lang="en-US" noProof="0" err="1"/>
              <a:t>Derde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3"/>
            <a:r>
              <a:rPr lang="en-US" noProof="0" err="1"/>
              <a:t>Vierde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  <a:p>
            <a:pPr lvl="4"/>
            <a:r>
              <a:rPr lang="en-US" noProof="0" err="1"/>
              <a:t>Vijfde</a:t>
            </a:r>
            <a:r>
              <a:rPr lang="en-US" noProof="0"/>
              <a:t> </a:t>
            </a:r>
            <a:r>
              <a:rPr lang="en-US" noProof="0" err="1"/>
              <a:t>niveau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151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78" r:id="rId3"/>
    <p:sldLayoutId id="2147483669" r:id="rId4"/>
    <p:sldLayoutId id="2147483677" r:id="rId5"/>
    <p:sldLayoutId id="2147483673" r:id="rId6"/>
    <p:sldLayoutId id="2147483682" r:id="rId7"/>
    <p:sldLayoutId id="2147483683" r:id="rId8"/>
    <p:sldLayoutId id="2147483685" r:id="rId9"/>
    <p:sldLayoutId id="2147483666" r:id="rId10"/>
    <p:sldLayoutId id="2147483686" r:id="rId11"/>
    <p:sldLayoutId id="214748368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Noto Serif" panose="02020502060505020204" pitchFamily="18" charset="0"/>
          <a:ea typeface="Noto Serif" panose="02020502060505020204" pitchFamily="18" charset="0"/>
          <a:cs typeface="Noto Serif" panose="02020502060505020204" pitchFamily="18" charset="0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tabLst/>
        <a:defRPr sz="12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1pPr>
      <a:lvl2pPr marL="355600" indent="-177800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tabLst/>
        <a:defRPr sz="12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2pPr>
      <a:lvl3pPr marL="541338" indent="-185738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1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3pPr>
      <a:lvl4pPr marL="719138" indent="-177800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05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4pPr>
      <a:lvl5pPr marL="896938" indent="-177800" algn="l" defTabSz="914400" rtl="0" eaLnBrk="1" latinLnBrk="0" hangingPunct="1">
        <a:lnSpc>
          <a:spcPct val="110000"/>
        </a:lnSpc>
        <a:spcBef>
          <a:spcPts val="600"/>
        </a:spcBef>
        <a:spcAft>
          <a:spcPts val="1200"/>
        </a:spcAft>
        <a:buClr>
          <a:schemeClr val="accent3"/>
        </a:buClr>
        <a:buFont typeface="Arial" panose="020B0604020202020204" pitchFamily="34" charset="0"/>
        <a:buChar char="•"/>
        <a:defRPr sz="105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146" userDrawn="1">
          <p15:clr>
            <a:srgbClr val="F26B43"/>
          </p15:clr>
        </p15:guide>
        <p15:guide id="4" orient="horz" pos="228" userDrawn="1">
          <p15:clr>
            <a:srgbClr val="F26B43"/>
          </p15:clr>
        </p15:guide>
        <p15:guide id="5" orient="horz" pos="3686" userDrawn="1">
          <p15:clr>
            <a:srgbClr val="F26B43"/>
          </p15:clr>
        </p15:guide>
        <p15:guide id="6" pos="527" userDrawn="1">
          <p15:clr>
            <a:srgbClr val="F26B43"/>
          </p15:clr>
        </p15:guide>
        <p15:guide id="7" pos="7151" userDrawn="1">
          <p15:clr>
            <a:srgbClr val="F26B43"/>
          </p15:clr>
        </p15:guide>
        <p15:guide id="8" orient="horz" pos="1068" userDrawn="1">
          <p15:clr>
            <a:srgbClr val="F26B43"/>
          </p15:clr>
        </p15:guide>
        <p15:guide id="9" orient="horz" pos="41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6436" y="666750"/>
            <a:ext cx="11259127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stijl</a:t>
            </a:r>
            <a:r>
              <a:rPr lang="en-US" noProof="0"/>
              <a:t> te </a:t>
            </a:r>
            <a:r>
              <a:rPr lang="en-US" noProof="0" err="1"/>
              <a:t>bewerken</a:t>
            </a:r>
            <a:endParaRPr lang="en-US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316912C-9206-8689-3CB0-D81979A1391A}"/>
              </a:ext>
            </a:extLst>
          </p:cNvPr>
          <p:cNvCxnSpPr>
            <a:cxnSpLocks/>
          </p:cNvCxnSpPr>
          <p:nvPr userDrawn="1"/>
        </p:nvCxnSpPr>
        <p:spPr>
          <a:xfrm>
            <a:off x="466436" y="498751"/>
            <a:ext cx="10728037" cy="0"/>
          </a:xfrm>
          <a:prstGeom prst="line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0361BF02-23C2-6A19-21A4-78D5C11E9BD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49100" y="169353"/>
            <a:ext cx="376463" cy="373640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FBC453A8-F1C1-93D4-C692-1233CCF92821}"/>
              </a:ext>
            </a:extLst>
          </p:cNvPr>
          <p:cNvSpPr txBox="1">
            <a:spLocks/>
          </p:cNvSpPr>
          <p:nvPr userDrawn="1"/>
        </p:nvSpPr>
        <p:spPr>
          <a:xfrm>
            <a:off x="466437" y="169353"/>
            <a:ext cx="5629564" cy="329398"/>
          </a:xfrm>
          <a:prstGeom prst="rect">
            <a:avLst/>
          </a:prstGeom>
          <a:noFill/>
        </p:spPr>
        <p:txBody>
          <a:bodyPr vert="horz" lIns="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tx2"/>
                </a:solidFill>
              </a:rPr>
              <a:t>Van Ameyde</a:t>
            </a:r>
          </a:p>
        </p:txBody>
      </p:sp>
    </p:spTree>
    <p:extLst>
      <p:ext uri="{BB962C8B-B14F-4D97-AF65-F5344CB8AC3E}">
        <p14:creationId xmlns:p14="http://schemas.microsoft.com/office/powerpoint/2010/main" val="354343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03" r:id="rId2"/>
    <p:sldLayoutId id="2147483881" r:id="rId3"/>
    <p:sldLayoutId id="2147483733" r:id="rId4"/>
    <p:sldLayoutId id="2147483760" r:id="rId5"/>
    <p:sldLayoutId id="2147483761" r:id="rId6"/>
    <p:sldLayoutId id="2147483750" r:id="rId7"/>
    <p:sldLayoutId id="2147483762" r:id="rId8"/>
    <p:sldLayoutId id="2147483820" r:id="rId9"/>
    <p:sldLayoutId id="2147483880" r:id="rId10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Noto Serif" panose="02020502060505020204" pitchFamily="18" charset="0"/>
          <a:ea typeface="Noto Serif" panose="02020502060505020204" pitchFamily="18" charset="0"/>
          <a:cs typeface="Noto Serif" panose="02020502060505020204" pitchFamily="18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tabLst/>
        <a:defRPr sz="16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1pPr>
      <a:lvl2pPr marL="1778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tabLst/>
        <a:defRPr sz="28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2pPr>
      <a:lvl3pPr marL="3556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4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3pPr>
      <a:lvl4pPr marL="541338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0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4pPr>
      <a:lvl5pPr marL="719138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0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146">
          <p15:clr>
            <a:srgbClr val="F26B43"/>
          </p15:clr>
        </p15:guide>
        <p15:guide id="4" orient="horz" pos="228">
          <p15:clr>
            <a:srgbClr val="F26B43"/>
          </p15:clr>
        </p15:guide>
        <p15:guide id="5" orient="horz" pos="3686">
          <p15:clr>
            <a:srgbClr val="F26B43"/>
          </p15:clr>
        </p15:guide>
        <p15:guide id="6" pos="527">
          <p15:clr>
            <a:srgbClr val="F26B43"/>
          </p15:clr>
        </p15:guide>
        <p15:guide id="7" pos="7151">
          <p15:clr>
            <a:srgbClr val="F26B43"/>
          </p15:clr>
        </p15:guide>
        <p15:guide id="8" orient="horz" pos="1068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6436" y="784644"/>
            <a:ext cx="11259127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stijl</a:t>
            </a:r>
            <a:r>
              <a:rPr lang="en-US" noProof="0"/>
              <a:t> te </a:t>
            </a:r>
            <a:r>
              <a:rPr lang="en-US" noProof="0" err="1"/>
              <a:t>bewerken</a:t>
            </a:r>
            <a:endParaRPr lang="en-US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5E07543-A9D7-AE9B-F79F-671087573B66}"/>
              </a:ext>
            </a:extLst>
          </p:cNvPr>
          <p:cNvCxnSpPr>
            <a:cxnSpLocks/>
          </p:cNvCxnSpPr>
          <p:nvPr userDrawn="1"/>
        </p:nvCxnSpPr>
        <p:spPr>
          <a:xfrm>
            <a:off x="466436" y="498751"/>
            <a:ext cx="10728037" cy="0"/>
          </a:xfrm>
          <a:prstGeom prst="line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FBF254A8-1192-6FF4-2A65-661A86C65FB1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349100" y="169353"/>
            <a:ext cx="376463" cy="373640"/>
          </a:xfrm>
          <a:prstGeom prst="rect">
            <a:avLst/>
          </a:prstGeom>
        </p:spPr>
      </p:pic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D6665E8D-E624-15D4-4558-B5121CF2B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436" y="2195080"/>
            <a:ext cx="11259127" cy="4024759"/>
          </a:xfrm>
          <a:prstGeom prst="rect">
            <a:avLst/>
          </a:prstGeom>
          <a:noFill/>
        </p:spPr>
        <p:txBody>
          <a:bodyPr vert="horz" lIns="0" tIns="46800" rIns="90000" bIns="46800"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id="{5399E037-EF2B-CAD2-A807-54795A87C315}"/>
              </a:ext>
            </a:extLst>
          </p:cNvPr>
          <p:cNvSpPr txBox="1">
            <a:spLocks/>
          </p:cNvSpPr>
          <p:nvPr userDrawn="1"/>
        </p:nvSpPr>
        <p:spPr>
          <a:xfrm>
            <a:off x="466437" y="169353"/>
            <a:ext cx="5629564" cy="329398"/>
          </a:xfrm>
          <a:prstGeom prst="rect">
            <a:avLst/>
          </a:prstGeom>
          <a:noFill/>
        </p:spPr>
        <p:txBody>
          <a:bodyPr vert="horz" lIns="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tx2"/>
                </a:solidFill>
              </a:rPr>
              <a:t>Van Ameyde</a:t>
            </a:r>
          </a:p>
        </p:txBody>
      </p:sp>
    </p:spTree>
    <p:extLst>
      <p:ext uri="{BB962C8B-B14F-4D97-AF65-F5344CB8AC3E}">
        <p14:creationId xmlns:p14="http://schemas.microsoft.com/office/powerpoint/2010/main" val="269334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7" r:id="rId17"/>
    <p:sldLayoutId id="2147483874" r:id="rId18"/>
    <p:sldLayoutId id="2147483878" r:id="rId19"/>
    <p:sldLayoutId id="2147483879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Noto Serif" panose="02020502060505020204" pitchFamily="18" charset="0"/>
          <a:ea typeface="Noto Serif" panose="02020502060505020204" pitchFamily="18" charset="0"/>
          <a:cs typeface="Noto Serif" panose="02020502060505020204" pitchFamily="18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tabLst/>
        <a:defRPr sz="12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1pPr>
      <a:lvl2pPr marL="1778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tabLst/>
        <a:defRPr sz="28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2pPr>
      <a:lvl3pPr marL="3556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4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3pPr>
      <a:lvl4pPr marL="541338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0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4pPr>
      <a:lvl5pPr marL="719138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0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146">
          <p15:clr>
            <a:srgbClr val="F26B43"/>
          </p15:clr>
        </p15:guide>
        <p15:guide id="4" orient="horz" pos="228">
          <p15:clr>
            <a:srgbClr val="F26B43"/>
          </p15:clr>
        </p15:guide>
        <p15:guide id="5" orient="horz" pos="3686">
          <p15:clr>
            <a:srgbClr val="F26B43"/>
          </p15:clr>
        </p15:guide>
        <p15:guide id="6" pos="527">
          <p15:clr>
            <a:srgbClr val="F26B43"/>
          </p15:clr>
        </p15:guide>
        <p15:guide id="7" pos="7151">
          <p15:clr>
            <a:srgbClr val="F26B43"/>
          </p15:clr>
        </p15:guide>
        <p15:guide id="8" orient="horz" pos="1068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6436" y="731405"/>
            <a:ext cx="11259127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stijl</a:t>
            </a:r>
            <a:r>
              <a:rPr lang="en-US" noProof="0"/>
              <a:t> te </a:t>
            </a:r>
            <a:r>
              <a:rPr lang="en-US" noProof="0" err="1"/>
              <a:t>bewerken</a:t>
            </a:r>
            <a:endParaRPr lang="en-US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6436" y="2195080"/>
            <a:ext cx="11259127" cy="4024759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B323E0BA-F68E-9D06-488F-4EB2D7B43D65}"/>
              </a:ext>
            </a:extLst>
          </p:cNvPr>
          <p:cNvSpPr txBox="1">
            <a:spLocks/>
          </p:cNvSpPr>
          <p:nvPr userDrawn="1"/>
        </p:nvSpPr>
        <p:spPr>
          <a:xfrm>
            <a:off x="466437" y="169353"/>
            <a:ext cx="5629564" cy="329398"/>
          </a:xfrm>
          <a:prstGeom prst="rect">
            <a:avLst/>
          </a:prstGeom>
          <a:noFill/>
        </p:spPr>
        <p:txBody>
          <a:bodyPr vert="horz" lIns="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tx2"/>
                </a:solidFill>
              </a:rPr>
              <a:t>Van Ameyde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30089A-1040-C205-4456-DC7F925A2394}"/>
              </a:ext>
            </a:extLst>
          </p:cNvPr>
          <p:cNvCxnSpPr>
            <a:cxnSpLocks/>
          </p:cNvCxnSpPr>
          <p:nvPr userDrawn="1"/>
        </p:nvCxnSpPr>
        <p:spPr>
          <a:xfrm>
            <a:off x="466436" y="498751"/>
            <a:ext cx="10728037" cy="0"/>
          </a:xfrm>
          <a:prstGeom prst="line">
            <a:avLst/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A2060894-D98B-F6FA-6AEE-137B11D968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49100" y="169353"/>
            <a:ext cx="376463" cy="3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Noto Serif" panose="02020502060505020204" pitchFamily="18" charset="0"/>
          <a:ea typeface="Noto Serif" panose="02020502060505020204" pitchFamily="18" charset="0"/>
          <a:cs typeface="Noto Serif" panose="02020502060505020204" pitchFamily="18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tabLst/>
        <a:defRPr sz="16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1pPr>
      <a:lvl2pPr marL="1778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tabLst/>
        <a:defRPr sz="28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2pPr>
      <a:lvl3pPr marL="3556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4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3pPr>
      <a:lvl4pPr marL="541338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0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4pPr>
      <a:lvl5pPr marL="719138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0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146">
          <p15:clr>
            <a:srgbClr val="F26B43"/>
          </p15:clr>
        </p15:guide>
        <p15:guide id="4" orient="horz" pos="228">
          <p15:clr>
            <a:srgbClr val="F26B43"/>
          </p15:clr>
        </p15:guide>
        <p15:guide id="5" orient="horz" pos="3686">
          <p15:clr>
            <a:srgbClr val="F26B43"/>
          </p15:clr>
        </p15:guide>
        <p15:guide id="6" pos="527">
          <p15:clr>
            <a:srgbClr val="F26B43"/>
          </p15:clr>
        </p15:guide>
        <p15:guide id="7" pos="7151">
          <p15:clr>
            <a:srgbClr val="F26B43"/>
          </p15:clr>
        </p15:guide>
        <p15:guide id="8" orient="horz" pos="1068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66437" y="374546"/>
            <a:ext cx="9246906" cy="6519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noProof="0" err="1"/>
              <a:t>Klik</a:t>
            </a:r>
            <a:r>
              <a:rPr lang="en-US" noProof="0"/>
              <a:t> om de </a:t>
            </a:r>
            <a:r>
              <a:rPr lang="en-US" noProof="0" err="1"/>
              <a:t>stijl</a:t>
            </a:r>
            <a:r>
              <a:rPr lang="en-US" noProof="0"/>
              <a:t> te </a:t>
            </a:r>
            <a:r>
              <a:rPr lang="en-US" noProof="0" err="1"/>
              <a:t>bewerken</a:t>
            </a:r>
            <a:endParaRPr lang="en-US" noProof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060894-D98B-F6FA-6AEE-137B11D968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100" y="367760"/>
            <a:ext cx="376463" cy="3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</p:sldLayoutIdLst>
  <p:hf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Noto Serif" panose="02020502060505020204" pitchFamily="18" charset="0"/>
          <a:ea typeface="Noto Serif" panose="02020502060505020204" pitchFamily="18" charset="0"/>
          <a:cs typeface="Noto Serif" panose="02020502060505020204" pitchFamily="18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tabLst/>
        <a:defRPr sz="16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1pPr>
      <a:lvl2pPr marL="1778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tabLst/>
        <a:defRPr sz="28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2pPr>
      <a:lvl3pPr marL="355600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4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3pPr>
      <a:lvl4pPr marL="541338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0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4pPr>
      <a:lvl5pPr marL="719138" indent="0" algn="l" defTabSz="914400" rtl="0" eaLnBrk="1" latinLnBrk="0" hangingPunct="1">
        <a:lnSpc>
          <a:spcPct val="110000"/>
        </a:lnSpc>
        <a:spcBef>
          <a:spcPts val="500"/>
        </a:spcBef>
        <a:spcAft>
          <a:spcPts val="900"/>
        </a:spcAft>
        <a:buClr>
          <a:schemeClr val="accent3"/>
        </a:buClr>
        <a:buFont typeface="Arial" panose="020B0604020202020204" pitchFamily="34" charset="0"/>
        <a:buNone/>
        <a:defRPr sz="2000" b="0" i="0" kern="0" spc="0" baseline="0">
          <a:solidFill>
            <a:schemeClr val="tx1"/>
          </a:solidFill>
          <a:latin typeface="Open sans" panose="020B0606030504020204" pitchFamily="2" charset="0"/>
          <a:ea typeface="Open sans" panose="020B0606030504020204" pitchFamily="2" charset="0"/>
          <a:cs typeface="Open sans" panose="020B06060305040202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1146">
          <p15:clr>
            <a:srgbClr val="F26B43"/>
          </p15:clr>
        </p15:guide>
        <p15:guide id="4" orient="horz" pos="228">
          <p15:clr>
            <a:srgbClr val="F26B43"/>
          </p15:clr>
        </p15:guide>
        <p15:guide id="5" orient="horz" pos="3686">
          <p15:clr>
            <a:srgbClr val="F26B43"/>
          </p15:clr>
        </p15:guide>
        <p15:guide id="6" pos="527">
          <p15:clr>
            <a:srgbClr val="F26B43"/>
          </p15:clr>
        </p15:guide>
        <p15:guide id="7" pos="7151">
          <p15:clr>
            <a:srgbClr val="F26B43"/>
          </p15:clr>
        </p15:guide>
        <p15:guide id="8" orient="horz" pos="1068">
          <p15:clr>
            <a:srgbClr val="F26B43"/>
          </p15:clr>
        </p15:guide>
        <p15:guide id="9" orient="horz" pos="417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7D87B-8201-AC2F-64C7-7D725C18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ABA91-AA14-5F55-BF4E-838E27C99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43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735" r:id="rId2"/>
    <p:sldLayoutId id="2147483729" r:id="rId3"/>
    <p:sldLayoutId id="214748373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Noto Serif" panose="02020502060505020204" pitchFamily="18" charset="0"/>
          <a:ea typeface="Noto Serif" panose="02020502060505020204" pitchFamily="18" charset="0"/>
          <a:cs typeface="Noto Serif" panose="020205020605050202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9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10.svg"/><Relationship Id="rId9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10.svg"/><Relationship Id="rId7" Type="http://schemas.openxmlformats.org/officeDocument/2006/relationships/image" Target="../media/image5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3.jpe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sv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4.png"/><Relationship Id="rId18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12" Type="http://schemas.openxmlformats.org/officeDocument/2006/relationships/image" Target="../media/image23.png"/><Relationship Id="rId17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5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5" Type="http://schemas.openxmlformats.org/officeDocument/2006/relationships/image" Target="../media/image11.png"/><Relationship Id="rId10" Type="http://schemas.openxmlformats.org/officeDocument/2006/relationships/image" Target="../media/image21.png"/><Relationship Id="rId19" Type="http://schemas.openxmlformats.org/officeDocument/2006/relationships/image" Target="../media/image36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0FCA-AD76-F33A-11F2-18BD16C639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771" y="4531840"/>
            <a:ext cx="7595029" cy="1495794"/>
          </a:xfrm>
        </p:spPr>
        <p:txBody>
          <a:bodyPr/>
          <a:lstStyle/>
          <a:p>
            <a:r>
              <a:rPr lang="en-US" sz="5400" dirty="0">
                <a:latin typeface="Noto Serif"/>
                <a:ea typeface="Noto Serif"/>
                <a:cs typeface="Calibri"/>
              </a:rPr>
              <a:t>We Handle </a:t>
            </a:r>
            <a:r>
              <a:rPr lang="en-US" sz="5400" dirty="0">
                <a:solidFill>
                  <a:schemeClr val="accent3"/>
                </a:solidFill>
                <a:latin typeface="Noto Serif"/>
                <a:ea typeface="Noto Serif"/>
                <a:cs typeface="Calibri"/>
              </a:rPr>
              <a:t>Claims</a:t>
            </a:r>
            <a:br>
              <a:rPr lang="en-US" sz="5400" dirty="0"/>
            </a:br>
            <a:r>
              <a:rPr lang="en-US" sz="5400" dirty="0">
                <a:latin typeface="Noto Serif"/>
                <a:ea typeface="Noto Serif"/>
                <a:cs typeface="Calibri"/>
              </a:rPr>
              <a:t>and Manage </a:t>
            </a:r>
            <a:r>
              <a:rPr lang="en-US" sz="5400">
                <a:solidFill>
                  <a:schemeClr val="accent3"/>
                </a:solidFill>
                <a:latin typeface="Noto Serif"/>
                <a:ea typeface="Noto Serif"/>
                <a:cs typeface="Calibri"/>
              </a:rPr>
              <a:t>Risk</a:t>
            </a:r>
            <a:r>
              <a:rPr lang="en-US" sz="5400" dirty="0">
                <a:latin typeface="Noto Serif"/>
                <a:ea typeface="Noto Serif"/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59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map of the world&#10;&#10;Description automatically generated">
            <a:extLst>
              <a:ext uri="{FF2B5EF4-FFF2-40B4-BE49-F238E27FC236}">
                <a16:creationId xmlns:a16="http://schemas.microsoft.com/office/drawing/2014/main" id="{5AE2D289-F1F1-F782-E192-BBEA531A03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933"/>
          <a:stretch/>
        </p:blipFill>
        <p:spPr>
          <a:xfrm>
            <a:off x="466436" y="784489"/>
            <a:ext cx="11259125" cy="6084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33264-6833-CDE7-E4C4-26735B5F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oto Serif"/>
                <a:ea typeface="Noto Serif"/>
                <a:cs typeface="Noto Serif"/>
              </a:rPr>
              <a:t>Worldwide Locations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805FCD-BA63-813D-6D50-6F7875DA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349100" y="367760"/>
            <a:ext cx="376463" cy="373640"/>
          </a:xfrm>
          <a:prstGeom prst="rect">
            <a:avLst/>
          </a:prstGeom>
        </p:spPr>
      </p:pic>
      <p:sp>
        <p:nvSpPr>
          <p:cNvPr id="4" name=" 2">
            <a:extLst>
              <a:ext uri="{FF2B5EF4-FFF2-40B4-BE49-F238E27FC236}">
                <a16:creationId xmlns:a16="http://schemas.microsoft.com/office/drawing/2014/main" id="{0E567E2E-7640-44D4-18C2-6340C0FC6ADB}"/>
              </a:ext>
            </a:extLst>
          </p:cNvPr>
          <p:cNvSpPr txBox="1">
            <a:spLocks/>
          </p:cNvSpPr>
          <p:nvPr/>
        </p:nvSpPr>
        <p:spPr>
          <a:xfrm>
            <a:off x="4490085" y="3052346"/>
            <a:ext cx="8763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Europe</a:t>
            </a:r>
          </a:p>
        </p:txBody>
      </p:sp>
      <p:sp>
        <p:nvSpPr>
          <p:cNvPr id="16" name=" 2">
            <a:extLst>
              <a:ext uri="{FF2B5EF4-FFF2-40B4-BE49-F238E27FC236}">
                <a16:creationId xmlns:a16="http://schemas.microsoft.com/office/drawing/2014/main" id="{83201B31-37FD-AD52-8484-0E6A7D66F10F}"/>
              </a:ext>
            </a:extLst>
          </p:cNvPr>
          <p:cNvSpPr txBox="1">
            <a:spLocks/>
          </p:cNvSpPr>
          <p:nvPr/>
        </p:nvSpPr>
        <p:spPr>
          <a:xfrm>
            <a:off x="5842025" y="4081425"/>
            <a:ext cx="715495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Egypt</a:t>
            </a:r>
          </a:p>
        </p:txBody>
      </p:sp>
      <p:sp>
        <p:nvSpPr>
          <p:cNvPr id="17" name=" 2">
            <a:extLst>
              <a:ext uri="{FF2B5EF4-FFF2-40B4-BE49-F238E27FC236}">
                <a16:creationId xmlns:a16="http://schemas.microsoft.com/office/drawing/2014/main" id="{A05C49FA-91FA-3BBC-F693-1D893DD99391}"/>
              </a:ext>
            </a:extLst>
          </p:cNvPr>
          <p:cNvSpPr txBox="1">
            <a:spLocks/>
          </p:cNvSpPr>
          <p:nvPr/>
        </p:nvSpPr>
        <p:spPr>
          <a:xfrm>
            <a:off x="4928235" y="6039888"/>
            <a:ext cx="1357263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South-Africa</a:t>
            </a:r>
          </a:p>
        </p:txBody>
      </p:sp>
      <p:sp>
        <p:nvSpPr>
          <p:cNvPr id="18" name=" 2">
            <a:extLst>
              <a:ext uri="{FF2B5EF4-FFF2-40B4-BE49-F238E27FC236}">
                <a16:creationId xmlns:a16="http://schemas.microsoft.com/office/drawing/2014/main" id="{207D2B80-BFF8-6E7E-5975-3E12E34EC690}"/>
              </a:ext>
            </a:extLst>
          </p:cNvPr>
          <p:cNvSpPr txBox="1">
            <a:spLocks/>
          </p:cNvSpPr>
          <p:nvPr/>
        </p:nvSpPr>
        <p:spPr>
          <a:xfrm>
            <a:off x="9352264" y="3588182"/>
            <a:ext cx="1230011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Hong Kong</a:t>
            </a:r>
          </a:p>
        </p:txBody>
      </p:sp>
      <p:sp>
        <p:nvSpPr>
          <p:cNvPr id="19" name=" 2">
            <a:extLst>
              <a:ext uri="{FF2B5EF4-FFF2-40B4-BE49-F238E27FC236}">
                <a16:creationId xmlns:a16="http://schemas.microsoft.com/office/drawing/2014/main" id="{189DB5F7-2041-904C-6300-710DDC0C4022}"/>
              </a:ext>
            </a:extLst>
          </p:cNvPr>
          <p:cNvSpPr txBox="1">
            <a:spLocks/>
          </p:cNvSpPr>
          <p:nvPr/>
        </p:nvSpPr>
        <p:spPr>
          <a:xfrm>
            <a:off x="7699661" y="4785117"/>
            <a:ext cx="1151707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Singapore</a:t>
            </a:r>
          </a:p>
        </p:txBody>
      </p:sp>
      <p:sp>
        <p:nvSpPr>
          <p:cNvPr id="20" name=" 2">
            <a:extLst>
              <a:ext uri="{FF2B5EF4-FFF2-40B4-BE49-F238E27FC236}">
                <a16:creationId xmlns:a16="http://schemas.microsoft.com/office/drawing/2014/main" id="{E0EC09DB-7E64-7F2E-3232-3FC5C73E0C87}"/>
              </a:ext>
            </a:extLst>
          </p:cNvPr>
          <p:cNvSpPr txBox="1">
            <a:spLocks/>
          </p:cNvSpPr>
          <p:nvPr/>
        </p:nvSpPr>
        <p:spPr>
          <a:xfrm>
            <a:off x="8929329" y="6050326"/>
            <a:ext cx="1038195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Australia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E7E0B1-0BF4-7C18-5455-4E9C81A5AC11}"/>
              </a:ext>
            </a:extLst>
          </p:cNvPr>
          <p:cNvGrpSpPr/>
          <p:nvPr/>
        </p:nvGrpSpPr>
        <p:grpSpPr>
          <a:xfrm>
            <a:off x="553246" y="1895613"/>
            <a:ext cx="3516157" cy="3787389"/>
            <a:chOff x="550282" y="2188586"/>
            <a:chExt cx="3396100" cy="394423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219428-546E-BD1E-1A20-F226589F7AA7}"/>
                </a:ext>
              </a:extLst>
            </p:cNvPr>
            <p:cNvSpPr/>
            <p:nvPr/>
          </p:nvSpPr>
          <p:spPr>
            <a:xfrm>
              <a:off x="550282" y="2188586"/>
              <a:ext cx="3121549" cy="3944231"/>
            </a:xfrm>
            <a:prstGeom prst="rect">
              <a:avLst/>
            </a:prstGeom>
            <a:solidFill>
              <a:schemeClr val="tx2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7EE0626-933F-0F0A-EFA4-5C5840693E47}"/>
                </a:ext>
              </a:extLst>
            </p:cNvPr>
            <p:cNvSpPr txBox="1"/>
            <p:nvPr/>
          </p:nvSpPr>
          <p:spPr>
            <a:xfrm>
              <a:off x="692727" y="2307802"/>
              <a:ext cx="3144094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>
                  <a:solidFill>
                    <a:schemeClr val="accent3"/>
                  </a:solidFill>
                </a:rPr>
                <a:t>Offices in Europe</a:t>
              </a:r>
              <a:r>
                <a:rPr lang="en-US" sz="1800">
                  <a:solidFill>
                    <a:schemeClr val="accent3"/>
                  </a:solidFill>
                </a:rPr>
                <a:t>: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7E4713-27BB-D9E3-EF63-B64C9034B91E}"/>
                </a:ext>
              </a:extLst>
            </p:cNvPr>
            <p:cNvSpPr txBox="1"/>
            <p:nvPr/>
          </p:nvSpPr>
          <p:spPr>
            <a:xfrm>
              <a:off x="692727" y="2835557"/>
              <a:ext cx="1402923" cy="3108543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Austria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Belgium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Bulgaria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Croatia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Cyprus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Denmark</a:t>
              </a:r>
              <a:endParaRPr lang="en-US" sz="1400">
                <a:solidFill>
                  <a:schemeClr val="bg1"/>
                </a:solidFill>
                <a:ea typeface="Open Sans"/>
                <a:cs typeface="Open Sans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Estonia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Finland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France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Germany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Greece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Hungary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Ireland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Italy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8432D8-93D4-E75F-E20A-405B6E790E68}"/>
                </a:ext>
              </a:extLst>
            </p:cNvPr>
            <p:cNvSpPr txBox="1"/>
            <p:nvPr/>
          </p:nvSpPr>
          <p:spPr>
            <a:xfrm>
              <a:off x="2095649" y="2835557"/>
              <a:ext cx="1850733" cy="267765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Latvia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Lithuania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Luxembourg</a:t>
              </a:r>
              <a:endParaRPr lang="en-US" sz="1400">
                <a:solidFill>
                  <a:schemeClr val="bg1"/>
                </a:solidFill>
                <a:ea typeface="Open Sans"/>
                <a:cs typeface="Open Sans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Netherlands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Norway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Poland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Portugal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Romania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Spain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Sweden</a:t>
              </a: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Switzerland</a:t>
              </a:r>
              <a:endParaRPr lang="en-US" sz="1400">
                <a:solidFill>
                  <a:schemeClr val="bg1"/>
                </a:solidFill>
                <a:ea typeface="Open Sans"/>
                <a:cs typeface="Open Sans"/>
              </a:endParaRPr>
            </a:p>
            <a:p>
              <a:pPr marL="285750" indent="-285750">
                <a:buClr>
                  <a:schemeClr val="accent3"/>
                </a:buClr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bg1"/>
                  </a:solidFill>
                </a:rPr>
                <a:t>Ukraine</a:t>
              </a:r>
              <a:endParaRPr lang="en-US" sz="1400">
                <a:solidFill>
                  <a:schemeClr val="accent3"/>
                </a:solidFill>
                <a:ea typeface="Open Sans"/>
                <a:cs typeface="Open Sans"/>
              </a:endParaRPr>
            </a:p>
          </p:txBody>
        </p:sp>
      </p:grpSp>
      <p:sp>
        <p:nvSpPr>
          <p:cNvPr id="40" name=" 2">
            <a:extLst>
              <a:ext uri="{FF2B5EF4-FFF2-40B4-BE49-F238E27FC236}">
                <a16:creationId xmlns:a16="http://schemas.microsoft.com/office/drawing/2014/main" id="{C2B49605-7F0E-DBB3-DE34-A8812D4B31AA}"/>
              </a:ext>
            </a:extLst>
          </p:cNvPr>
          <p:cNvSpPr txBox="1">
            <a:spLocks/>
          </p:cNvSpPr>
          <p:nvPr/>
        </p:nvSpPr>
        <p:spPr>
          <a:xfrm>
            <a:off x="4859597" y="2550538"/>
            <a:ext cx="506788" cy="338554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UK</a:t>
            </a:r>
          </a:p>
        </p:txBody>
      </p:sp>
      <p:sp>
        <p:nvSpPr>
          <p:cNvPr id="5" name=" 2">
            <a:extLst>
              <a:ext uri="{FF2B5EF4-FFF2-40B4-BE49-F238E27FC236}">
                <a16:creationId xmlns:a16="http://schemas.microsoft.com/office/drawing/2014/main" id="{96BE0D38-013B-558E-E5AE-D7EC5391A27C}"/>
              </a:ext>
            </a:extLst>
          </p:cNvPr>
          <p:cNvSpPr txBox="1">
            <a:spLocks/>
          </p:cNvSpPr>
          <p:nvPr/>
        </p:nvSpPr>
        <p:spPr>
          <a:xfrm>
            <a:off x="7113311" y="3057065"/>
            <a:ext cx="850532" cy="338554"/>
          </a:xfrm>
          <a:prstGeom prst="rect">
            <a:avLst/>
          </a:prstGeom>
          <a:solidFill>
            <a:schemeClr val="accent3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</a:rPr>
              <a:t>Turkey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F65619-CA28-5EB8-56BD-5A30320E57A7}"/>
              </a:ext>
            </a:extLst>
          </p:cNvPr>
          <p:cNvGrpSpPr/>
          <p:nvPr/>
        </p:nvGrpSpPr>
        <p:grpSpPr>
          <a:xfrm>
            <a:off x="466437" y="7625379"/>
            <a:ext cx="3602966" cy="4951432"/>
            <a:chOff x="466437" y="1412423"/>
            <a:chExt cx="3602966" cy="495143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2F1E5CD-AA33-BDBD-D208-7A925C2407C2}"/>
                </a:ext>
              </a:extLst>
            </p:cNvPr>
            <p:cNvSpPr/>
            <p:nvPr/>
          </p:nvSpPr>
          <p:spPr>
            <a:xfrm>
              <a:off x="466437" y="1412423"/>
              <a:ext cx="3602966" cy="49514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>
              <a:outerShdw blurRad="127000" dist="50800" dir="2700000" algn="tl" rotWithShape="0">
                <a:schemeClr val="accent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 3">
              <a:extLst>
                <a:ext uri="{FF2B5EF4-FFF2-40B4-BE49-F238E27FC236}">
                  <a16:creationId xmlns:a16="http://schemas.microsoft.com/office/drawing/2014/main" id="{FD1C9C36-F5AE-C9A9-AEB4-DCF747B9E083}"/>
                </a:ext>
              </a:extLst>
            </p:cNvPr>
            <p:cNvSpPr txBox="1">
              <a:spLocks/>
            </p:cNvSpPr>
            <p:nvPr/>
          </p:nvSpPr>
          <p:spPr>
            <a:xfrm>
              <a:off x="767404" y="2513185"/>
              <a:ext cx="3001032" cy="478658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Human</a:t>
              </a:r>
            </a:p>
          </p:txBody>
        </p:sp>
        <p:sp>
          <p:nvSpPr>
            <p:cNvPr id="10" name=" 3">
              <a:extLst>
                <a:ext uri="{FF2B5EF4-FFF2-40B4-BE49-F238E27FC236}">
                  <a16:creationId xmlns:a16="http://schemas.microsoft.com/office/drawing/2014/main" id="{3A913DDF-6979-91F0-8974-B5181B8966F6}"/>
                </a:ext>
              </a:extLst>
            </p:cNvPr>
            <p:cNvSpPr txBox="1">
              <a:spLocks/>
            </p:cNvSpPr>
            <p:nvPr/>
          </p:nvSpPr>
          <p:spPr>
            <a:xfrm>
              <a:off x="767404" y="3129974"/>
              <a:ext cx="3001032" cy="2708499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Prioritize empathy and understanding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Personalized solutions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Commitment to care and respect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Strong client relations, exceptional support and effective outcomes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02FA8D2B-6B30-DAA0-1B86-A33EB5010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7404" y="1655054"/>
              <a:ext cx="720000" cy="72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0A1846-BA53-3015-BA13-955DF1830FD4}"/>
              </a:ext>
            </a:extLst>
          </p:cNvPr>
          <p:cNvGrpSpPr/>
          <p:nvPr/>
        </p:nvGrpSpPr>
        <p:grpSpPr>
          <a:xfrm>
            <a:off x="8234737" y="12782523"/>
            <a:ext cx="3602966" cy="4951432"/>
            <a:chOff x="8122599" y="1412423"/>
            <a:chExt cx="3602966" cy="495143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3199CC-2D78-863F-F259-038F9FD84EA9}"/>
                </a:ext>
              </a:extLst>
            </p:cNvPr>
            <p:cNvSpPr/>
            <p:nvPr/>
          </p:nvSpPr>
          <p:spPr>
            <a:xfrm>
              <a:off x="8122599" y="1412423"/>
              <a:ext cx="3602966" cy="49514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127000" dist="50800" dir="2700000" algn="tl" rotWithShape="0">
                <a:schemeClr val="accent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 3">
              <a:extLst>
                <a:ext uri="{FF2B5EF4-FFF2-40B4-BE49-F238E27FC236}">
                  <a16:creationId xmlns:a16="http://schemas.microsoft.com/office/drawing/2014/main" id="{88DB8DAC-DA94-B048-A178-EDD9D7E5843A}"/>
                </a:ext>
              </a:extLst>
            </p:cNvPr>
            <p:cNvSpPr txBox="1">
              <a:spLocks/>
            </p:cNvSpPr>
            <p:nvPr/>
          </p:nvSpPr>
          <p:spPr>
            <a:xfrm>
              <a:off x="8423566" y="2513185"/>
              <a:ext cx="3001032" cy="478658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Results-Driven</a:t>
              </a:r>
            </a:p>
          </p:txBody>
        </p:sp>
        <p:sp>
          <p:nvSpPr>
            <p:cNvPr id="36" name=" 3">
              <a:extLst>
                <a:ext uri="{FF2B5EF4-FFF2-40B4-BE49-F238E27FC236}">
                  <a16:creationId xmlns:a16="http://schemas.microsoft.com/office/drawing/2014/main" id="{A52101F4-A213-F93A-F4D2-3B2733929BD2}"/>
                </a:ext>
              </a:extLst>
            </p:cNvPr>
            <p:cNvSpPr txBox="1">
              <a:spLocks/>
            </p:cNvSpPr>
            <p:nvPr/>
          </p:nvSpPr>
          <p:spPr>
            <a:xfrm>
              <a:off x="8423566" y="3129974"/>
              <a:ext cx="3001032" cy="2234523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Measurable outcomes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Real value for clients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Ambitious goals and high performance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Drive growth and success in competitive markets</a:t>
              </a:r>
            </a:p>
          </p:txBody>
        </p:sp>
        <p:pic>
          <p:nvPicPr>
            <p:cNvPr id="43" name="Picture 42" descr="A blue and green graph with a magnifying glass&#10;&#10;Description automatically generated">
              <a:extLst>
                <a:ext uri="{FF2B5EF4-FFF2-40B4-BE49-F238E27FC236}">
                  <a16:creationId xmlns:a16="http://schemas.microsoft.com/office/drawing/2014/main" id="{A4F607DB-FDA0-A4AE-B4CA-AD4532A10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23566" y="1655054"/>
              <a:ext cx="720000" cy="7200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CA14152-2945-1E34-7E0E-1152DCA854C0}"/>
              </a:ext>
            </a:extLst>
          </p:cNvPr>
          <p:cNvGrpSpPr/>
          <p:nvPr/>
        </p:nvGrpSpPr>
        <p:grpSpPr>
          <a:xfrm>
            <a:off x="4370370" y="10306807"/>
            <a:ext cx="3602966" cy="4951432"/>
            <a:chOff x="4370370" y="1412423"/>
            <a:chExt cx="3602966" cy="49514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39FEE05-1597-9056-0194-6AB8BB017139}"/>
                </a:ext>
              </a:extLst>
            </p:cNvPr>
            <p:cNvSpPr/>
            <p:nvPr/>
          </p:nvSpPr>
          <p:spPr>
            <a:xfrm>
              <a:off x="4370370" y="1412423"/>
              <a:ext cx="3602966" cy="49514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  <a:effectLst>
              <a:outerShdw blurRad="127000" dist="50800" dir="2700000" algn="tl" rotWithShape="0">
                <a:schemeClr val="accent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 3">
              <a:extLst>
                <a:ext uri="{FF2B5EF4-FFF2-40B4-BE49-F238E27FC236}">
                  <a16:creationId xmlns:a16="http://schemas.microsoft.com/office/drawing/2014/main" id="{A7EE28FC-A291-E129-D2FF-5FF792284183}"/>
                </a:ext>
              </a:extLst>
            </p:cNvPr>
            <p:cNvSpPr txBox="1">
              <a:spLocks/>
            </p:cNvSpPr>
            <p:nvPr/>
          </p:nvSpPr>
          <p:spPr>
            <a:xfrm>
              <a:off x="4671337" y="2513185"/>
              <a:ext cx="3001032" cy="478658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Innovative</a:t>
              </a:r>
            </a:p>
          </p:txBody>
        </p:sp>
        <p:sp>
          <p:nvSpPr>
            <p:cNvPr id="47" name=" 3">
              <a:extLst>
                <a:ext uri="{FF2B5EF4-FFF2-40B4-BE49-F238E27FC236}">
                  <a16:creationId xmlns:a16="http://schemas.microsoft.com/office/drawing/2014/main" id="{03D3C3CA-2433-74A1-3B1B-77D604C37DC1}"/>
                </a:ext>
              </a:extLst>
            </p:cNvPr>
            <p:cNvSpPr txBox="1">
              <a:spLocks/>
            </p:cNvSpPr>
            <p:nvPr/>
          </p:nvSpPr>
          <p:spPr>
            <a:xfrm>
              <a:off x="4671337" y="3129974"/>
              <a:ext cx="3001032" cy="2945487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Disrupt traditional methods with cutting-edge solutions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Stay ahead of industry trends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Entrepreneurial and creative culture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Enable clients to drive efficiency, streamline processes, and enhance their competitive edge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5299921B-2E2A-8778-8740-E708FE786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71337" y="1655054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490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3264-6833-CDE7-E4C4-26735B5F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Principles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805FCD-BA63-813D-6D50-6F7875DA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9100" y="367760"/>
            <a:ext cx="376463" cy="37364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182C814-F0C0-EC77-4920-5B015DE77C44}"/>
              </a:ext>
            </a:extLst>
          </p:cNvPr>
          <p:cNvGrpSpPr/>
          <p:nvPr/>
        </p:nvGrpSpPr>
        <p:grpSpPr>
          <a:xfrm>
            <a:off x="466437" y="1412423"/>
            <a:ext cx="3602966" cy="4951432"/>
            <a:chOff x="466437" y="1412423"/>
            <a:chExt cx="3602966" cy="4951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C2F5684-EF43-5F0C-5D89-EDCC21EC66F8}"/>
                </a:ext>
              </a:extLst>
            </p:cNvPr>
            <p:cNvSpPr/>
            <p:nvPr/>
          </p:nvSpPr>
          <p:spPr>
            <a:xfrm>
              <a:off x="466437" y="1412423"/>
              <a:ext cx="3602966" cy="49514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ffectLst>
              <a:outerShdw blurRad="127000" dist="50800" dir="2700000" algn="tl" rotWithShape="0">
                <a:schemeClr val="accent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 3">
              <a:extLst>
                <a:ext uri="{FF2B5EF4-FFF2-40B4-BE49-F238E27FC236}">
                  <a16:creationId xmlns:a16="http://schemas.microsoft.com/office/drawing/2014/main" id="{D867924A-34B1-6950-2149-AAC4EF44011B}"/>
                </a:ext>
              </a:extLst>
            </p:cNvPr>
            <p:cNvSpPr txBox="1">
              <a:spLocks/>
            </p:cNvSpPr>
            <p:nvPr/>
          </p:nvSpPr>
          <p:spPr>
            <a:xfrm>
              <a:off x="767404" y="2513185"/>
              <a:ext cx="3001032" cy="478658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Human</a:t>
              </a:r>
            </a:p>
          </p:txBody>
        </p:sp>
        <p:sp>
          <p:nvSpPr>
            <p:cNvPr id="10" name=" 3">
              <a:extLst>
                <a:ext uri="{FF2B5EF4-FFF2-40B4-BE49-F238E27FC236}">
                  <a16:creationId xmlns:a16="http://schemas.microsoft.com/office/drawing/2014/main" id="{E6099463-1B1C-63CA-2463-2B6301119B36}"/>
                </a:ext>
              </a:extLst>
            </p:cNvPr>
            <p:cNvSpPr txBox="1">
              <a:spLocks/>
            </p:cNvSpPr>
            <p:nvPr/>
          </p:nvSpPr>
          <p:spPr>
            <a:xfrm>
              <a:off x="767404" y="3129974"/>
              <a:ext cx="3001032" cy="2708499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Prioritize empathy and understanding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Personalized solutions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Commitment to care and respect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Strong client relations, exceptional support and effective outcomes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4CCCAC7-3E89-A83A-4F24-33089CF37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404" y="1655054"/>
              <a:ext cx="720000" cy="720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334F1F-26B9-16B2-6BBE-29C2CAF9C667}"/>
              </a:ext>
            </a:extLst>
          </p:cNvPr>
          <p:cNvGrpSpPr/>
          <p:nvPr/>
        </p:nvGrpSpPr>
        <p:grpSpPr>
          <a:xfrm>
            <a:off x="8234737" y="1412423"/>
            <a:ext cx="3602966" cy="4951432"/>
            <a:chOff x="8122599" y="1412423"/>
            <a:chExt cx="3602966" cy="495143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604875-C0C2-740B-A249-44D1D54CE64C}"/>
                </a:ext>
              </a:extLst>
            </p:cNvPr>
            <p:cNvSpPr/>
            <p:nvPr/>
          </p:nvSpPr>
          <p:spPr>
            <a:xfrm>
              <a:off x="8122599" y="1412423"/>
              <a:ext cx="3602966" cy="49514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  <a:effectLst>
              <a:outerShdw blurRad="127000" dist="50800" dir="2700000" algn="tl" rotWithShape="0">
                <a:schemeClr val="accent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 3">
              <a:extLst>
                <a:ext uri="{FF2B5EF4-FFF2-40B4-BE49-F238E27FC236}">
                  <a16:creationId xmlns:a16="http://schemas.microsoft.com/office/drawing/2014/main" id="{406FDAF5-A848-C4FD-6789-B258F5ECDCD6}"/>
                </a:ext>
              </a:extLst>
            </p:cNvPr>
            <p:cNvSpPr txBox="1">
              <a:spLocks/>
            </p:cNvSpPr>
            <p:nvPr/>
          </p:nvSpPr>
          <p:spPr>
            <a:xfrm>
              <a:off x="8423566" y="2513185"/>
              <a:ext cx="3001032" cy="478658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Results-Driven</a:t>
              </a:r>
            </a:p>
          </p:txBody>
        </p:sp>
        <p:sp>
          <p:nvSpPr>
            <p:cNvPr id="25" name=" 3">
              <a:extLst>
                <a:ext uri="{FF2B5EF4-FFF2-40B4-BE49-F238E27FC236}">
                  <a16:creationId xmlns:a16="http://schemas.microsoft.com/office/drawing/2014/main" id="{77094F21-6FCF-431A-A7F3-DADA1D4644DE}"/>
                </a:ext>
              </a:extLst>
            </p:cNvPr>
            <p:cNvSpPr txBox="1">
              <a:spLocks/>
            </p:cNvSpPr>
            <p:nvPr/>
          </p:nvSpPr>
          <p:spPr>
            <a:xfrm>
              <a:off x="8423566" y="3129974"/>
              <a:ext cx="3001032" cy="2234523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Measurable outcomes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Real value for clients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Ambitious goals and high performance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Drive growth and success in competitive markets</a:t>
              </a:r>
            </a:p>
          </p:txBody>
        </p:sp>
        <p:pic>
          <p:nvPicPr>
            <p:cNvPr id="27" name="Picture 26" descr="A blue and green graph with a magnifying glass&#10;&#10;Description automatically generated">
              <a:extLst>
                <a:ext uri="{FF2B5EF4-FFF2-40B4-BE49-F238E27FC236}">
                  <a16:creationId xmlns:a16="http://schemas.microsoft.com/office/drawing/2014/main" id="{70962281-C630-06A1-03CD-3C365D685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23566" y="1655054"/>
              <a:ext cx="720000" cy="7200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BEBB6D-0E90-70B8-1760-1F4845D3351D}"/>
              </a:ext>
            </a:extLst>
          </p:cNvPr>
          <p:cNvGrpSpPr/>
          <p:nvPr/>
        </p:nvGrpSpPr>
        <p:grpSpPr>
          <a:xfrm>
            <a:off x="4370370" y="1412423"/>
            <a:ext cx="3602966" cy="4951432"/>
            <a:chOff x="4370370" y="1412423"/>
            <a:chExt cx="3602966" cy="49514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5E8363F-FC1D-8C47-4AD8-B2F32FD41763}"/>
                </a:ext>
              </a:extLst>
            </p:cNvPr>
            <p:cNvSpPr/>
            <p:nvPr/>
          </p:nvSpPr>
          <p:spPr>
            <a:xfrm>
              <a:off x="4370370" y="1412423"/>
              <a:ext cx="3602966" cy="49514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  <a:effectLst>
              <a:outerShdw blurRad="127000" dist="50800" dir="2700000" algn="tl" rotWithShape="0">
                <a:schemeClr val="accent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 3">
              <a:extLst>
                <a:ext uri="{FF2B5EF4-FFF2-40B4-BE49-F238E27FC236}">
                  <a16:creationId xmlns:a16="http://schemas.microsoft.com/office/drawing/2014/main" id="{5DDE84FD-7B9D-F48E-A918-2B4F539C0E1D}"/>
                </a:ext>
              </a:extLst>
            </p:cNvPr>
            <p:cNvSpPr txBox="1">
              <a:spLocks/>
            </p:cNvSpPr>
            <p:nvPr/>
          </p:nvSpPr>
          <p:spPr>
            <a:xfrm>
              <a:off x="4671337" y="2513185"/>
              <a:ext cx="3001032" cy="478658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>
                  <a:solidFill>
                    <a:schemeClr val="tx2"/>
                  </a:solidFill>
                </a:rPr>
                <a:t>Innovative</a:t>
              </a:r>
            </a:p>
          </p:txBody>
        </p:sp>
        <p:sp>
          <p:nvSpPr>
            <p:cNvPr id="21" name=" 3">
              <a:extLst>
                <a:ext uri="{FF2B5EF4-FFF2-40B4-BE49-F238E27FC236}">
                  <a16:creationId xmlns:a16="http://schemas.microsoft.com/office/drawing/2014/main" id="{1C6767AA-0A79-4E8E-5E59-3B7773E6D24D}"/>
                </a:ext>
              </a:extLst>
            </p:cNvPr>
            <p:cNvSpPr txBox="1">
              <a:spLocks/>
            </p:cNvSpPr>
            <p:nvPr/>
          </p:nvSpPr>
          <p:spPr>
            <a:xfrm>
              <a:off x="4671337" y="3129974"/>
              <a:ext cx="3001032" cy="2945487"/>
            </a:xfrm>
            <a:prstGeom prst="rect">
              <a:avLst/>
            </a:prstGeom>
            <a:noFill/>
          </p:spPr>
          <p:txBody>
            <a:bodyPr vert="horz" lIns="0" tIns="46800" rIns="90000" bIns="46800" rtlCol="0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Disrupt traditional methods with cutting-edge solutions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Stay ahead of industry trends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Entrepreneurial and creative culture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2"/>
                  </a:solidFill>
                </a:rPr>
                <a:t>Enable clients to drive efficiency, streamline processes, and enhance their competitive edge</a:t>
              </a: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8EA18728-AB4B-F0A4-C7EB-48C31F43A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671337" y="1655054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118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C18F-38E1-EA5F-1A4D-30F7DA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One-Stop-Shop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D41571F9-5B55-115B-4B3D-D75C138A38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42291" y="3245064"/>
            <a:ext cx="9165763" cy="75103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We are the </a:t>
            </a:r>
            <a:r>
              <a:rPr lang="en-US" sz="2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dedicated claim handlers </a:t>
            </a:r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at the heart of your operations, providing your customers with the needed empathy and human intelligence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C50C293-9823-D9C6-34B6-A656C02A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36" y="3434793"/>
            <a:ext cx="505893" cy="3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93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C18F-38E1-EA5F-1A4D-30F7DA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One-Stop-Shop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D41571F9-5B55-115B-4B3D-D75C138A38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42291" y="2810955"/>
            <a:ext cx="9458037" cy="13332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We are the </a:t>
            </a:r>
            <a:r>
              <a:rPr lang="en-US" sz="2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dedicated claim handlers </a:t>
            </a:r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at the heart of your operations, providing your customers with the needed empathy and human intelligence</a:t>
            </a:r>
            <a:endParaRPr lang="en-US" sz="2000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  <a:p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C50C293-9823-D9C6-34B6-A656C02A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36" y="3000684"/>
            <a:ext cx="505893" cy="371515"/>
          </a:xfrm>
          <a:prstGeom prst="rect">
            <a:avLst/>
          </a:prstGeom>
        </p:spPr>
      </p:pic>
      <p:sp>
        <p:nvSpPr>
          <p:cNvPr id="4" name=" 2">
            <a:extLst>
              <a:ext uri="{FF2B5EF4-FFF2-40B4-BE49-F238E27FC236}">
                <a16:creationId xmlns:a16="http://schemas.microsoft.com/office/drawing/2014/main" id="{21042442-5064-74F7-17B9-44DDAD8B11CB}"/>
              </a:ext>
            </a:extLst>
          </p:cNvPr>
          <p:cNvSpPr txBox="1">
            <a:spLocks/>
          </p:cNvSpPr>
          <p:nvPr/>
        </p:nvSpPr>
        <p:spPr>
          <a:xfrm>
            <a:off x="1242291" y="3900846"/>
            <a:ext cx="8696037" cy="75103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We are the </a:t>
            </a:r>
            <a:r>
              <a:rPr lang="en-US" sz="2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software developers </a:t>
            </a:r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helping you modernize and optimize your current business, and prepare for the future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481B55-4CE0-41DA-BF11-7B2E86F52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36" y="4090575"/>
            <a:ext cx="505893" cy="3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0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C18F-38E1-EA5F-1A4D-30F7DA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One-Stop-Shop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D41571F9-5B55-115B-4B3D-D75C138A38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42291" y="2256773"/>
            <a:ext cx="9656365" cy="13332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We are the </a:t>
            </a:r>
            <a:r>
              <a:rPr lang="en-US" sz="2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dedicated claim handlers </a:t>
            </a:r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at the heart of your operations, providing your customers with the needed empathy and human intelligence</a:t>
            </a:r>
          </a:p>
          <a:p>
            <a:endParaRPr lang="en-US" sz="2000">
              <a:solidFill>
                <a:schemeClr val="tx2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C50C293-9823-D9C6-34B6-A656C02A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36" y="2446502"/>
            <a:ext cx="505893" cy="371515"/>
          </a:xfrm>
          <a:prstGeom prst="rect">
            <a:avLst/>
          </a:prstGeom>
        </p:spPr>
      </p:pic>
      <p:sp>
        <p:nvSpPr>
          <p:cNvPr id="4" name=" 2">
            <a:extLst>
              <a:ext uri="{FF2B5EF4-FFF2-40B4-BE49-F238E27FC236}">
                <a16:creationId xmlns:a16="http://schemas.microsoft.com/office/drawing/2014/main" id="{21042442-5064-74F7-17B9-44DDAD8B11CB}"/>
              </a:ext>
            </a:extLst>
          </p:cNvPr>
          <p:cNvSpPr txBox="1">
            <a:spLocks/>
          </p:cNvSpPr>
          <p:nvPr/>
        </p:nvSpPr>
        <p:spPr>
          <a:xfrm>
            <a:off x="1242291" y="3346664"/>
            <a:ext cx="8696037" cy="750975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We are the </a:t>
            </a:r>
            <a:r>
              <a:rPr lang="en-US" sz="2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software developers </a:t>
            </a:r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helping you modernize and optimize your current business, and prepare for the future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481B55-4CE0-41DA-BF11-7B2E86F52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36" y="3536393"/>
            <a:ext cx="505893" cy="371515"/>
          </a:xfrm>
          <a:prstGeom prst="rect">
            <a:avLst/>
          </a:prstGeom>
        </p:spPr>
      </p:pic>
      <p:sp>
        <p:nvSpPr>
          <p:cNvPr id="7" name=" 2">
            <a:extLst>
              <a:ext uri="{FF2B5EF4-FFF2-40B4-BE49-F238E27FC236}">
                <a16:creationId xmlns:a16="http://schemas.microsoft.com/office/drawing/2014/main" id="{51B3EDEB-C07A-DB19-66F2-89D92F4C6FF1}"/>
              </a:ext>
            </a:extLst>
          </p:cNvPr>
          <p:cNvSpPr txBox="1">
            <a:spLocks/>
          </p:cNvSpPr>
          <p:nvPr/>
        </p:nvSpPr>
        <p:spPr>
          <a:xfrm>
            <a:off x="1242291" y="4624445"/>
            <a:ext cx="8696037" cy="75103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We are the </a:t>
            </a:r>
            <a:r>
              <a:rPr lang="en-US" sz="2000" b="1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on-the-ground surveyors and experts, </a:t>
            </a:r>
            <a:r>
              <a:rPr lang="en-US" sz="20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tackling the most urgent challenges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D9486EB-1868-54D7-7A4A-F44F71E9B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36" y="4812043"/>
            <a:ext cx="505893" cy="37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3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C18F-38E1-EA5F-1A4D-30F7DA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oto Serif"/>
                <a:ea typeface="Noto Serif"/>
                <a:cs typeface="Noto Serif"/>
              </a:rPr>
              <a:t>We are specialists in:</a:t>
            </a:r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8F7504B-B1F9-B747-79E0-641EC5F4E598}"/>
              </a:ext>
            </a:extLst>
          </p:cNvPr>
          <p:cNvGrpSpPr/>
          <p:nvPr/>
        </p:nvGrpSpPr>
        <p:grpSpPr>
          <a:xfrm>
            <a:off x="866666" y="1232306"/>
            <a:ext cx="5096020" cy="608670"/>
            <a:chOff x="866666" y="1116534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BBD03C6-9AF7-F8E2-8D53-1A6A20024724}"/>
                </a:ext>
              </a:extLst>
            </p:cNvPr>
            <p:cNvSpPr/>
            <p:nvPr/>
          </p:nvSpPr>
          <p:spPr>
            <a:xfrm>
              <a:off x="866667" y="1116534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2CF58F1-6D0C-8297-8495-424F29F08437}"/>
                </a:ext>
              </a:extLst>
            </p:cNvPr>
            <p:cNvSpPr txBox="1"/>
            <p:nvPr/>
          </p:nvSpPr>
          <p:spPr>
            <a:xfrm>
              <a:off x="866666" y="1245430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Claims Software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636EFF5-DB56-8739-1708-3F2AF7EB3A6F}"/>
              </a:ext>
            </a:extLst>
          </p:cNvPr>
          <p:cNvGrpSpPr/>
          <p:nvPr/>
        </p:nvGrpSpPr>
        <p:grpSpPr>
          <a:xfrm>
            <a:off x="866666" y="1998254"/>
            <a:ext cx="5096020" cy="608670"/>
            <a:chOff x="866666" y="1901777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EF08530-4F38-25B9-02F5-CC417F01A7B5}"/>
                </a:ext>
              </a:extLst>
            </p:cNvPr>
            <p:cNvSpPr/>
            <p:nvPr/>
          </p:nvSpPr>
          <p:spPr>
            <a:xfrm>
              <a:off x="866667" y="1901777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9E1EA4-90A1-DA79-2477-BC99297E7B03}"/>
                </a:ext>
              </a:extLst>
            </p:cNvPr>
            <p:cNvSpPr txBox="1"/>
            <p:nvPr/>
          </p:nvSpPr>
          <p:spPr>
            <a:xfrm>
              <a:off x="866666" y="2034925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Claims Management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2C142C-00E9-97CA-D340-755C0CCA0BEC}"/>
              </a:ext>
            </a:extLst>
          </p:cNvPr>
          <p:cNvGrpSpPr/>
          <p:nvPr/>
        </p:nvGrpSpPr>
        <p:grpSpPr>
          <a:xfrm>
            <a:off x="866666" y="2764202"/>
            <a:ext cx="5096020" cy="608670"/>
            <a:chOff x="866666" y="2687020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3EC3F90-03C5-50AD-8EA3-92FE7AC4AA9C}"/>
                </a:ext>
              </a:extLst>
            </p:cNvPr>
            <p:cNvSpPr/>
            <p:nvPr/>
          </p:nvSpPr>
          <p:spPr>
            <a:xfrm>
              <a:off x="866667" y="2687020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68964D-AE69-6B6F-DC49-62351239BB44}"/>
                </a:ext>
              </a:extLst>
            </p:cNvPr>
            <p:cNvSpPr txBox="1"/>
            <p:nvPr/>
          </p:nvSpPr>
          <p:spPr>
            <a:xfrm>
              <a:off x="866666" y="2823199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Interim Staffing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986637E-7756-9487-1600-3EBA29B00ECE}"/>
              </a:ext>
            </a:extLst>
          </p:cNvPr>
          <p:cNvGrpSpPr/>
          <p:nvPr/>
        </p:nvGrpSpPr>
        <p:grpSpPr>
          <a:xfrm>
            <a:off x="866666" y="3530150"/>
            <a:ext cx="5096020" cy="608670"/>
            <a:chOff x="866666" y="3472263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2E03B2EA-EB02-4524-A920-8DEA9021511D}"/>
                </a:ext>
              </a:extLst>
            </p:cNvPr>
            <p:cNvSpPr/>
            <p:nvPr/>
          </p:nvSpPr>
          <p:spPr>
            <a:xfrm>
              <a:off x="866667" y="3472263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A74209D-4986-0F5A-537D-A236665E0B3E}"/>
                </a:ext>
              </a:extLst>
            </p:cNvPr>
            <p:cNvSpPr txBox="1"/>
            <p:nvPr/>
          </p:nvSpPr>
          <p:spPr>
            <a:xfrm>
              <a:off x="866666" y="3611473"/>
              <a:ext cx="5080833" cy="33855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Freedom of Services Representation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C7DE058-B610-9D53-B3AF-C53D12F40160}"/>
              </a:ext>
            </a:extLst>
          </p:cNvPr>
          <p:cNvGrpSpPr/>
          <p:nvPr/>
        </p:nvGrpSpPr>
        <p:grpSpPr>
          <a:xfrm>
            <a:off x="866666" y="4296098"/>
            <a:ext cx="5096020" cy="608670"/>
            <a:chOff x="866666" y="4257506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73B3A8E-517F-F0B6-E982-5E63DB7BF6C4}"/>
                </a:ext>
              </a:extLst>
            </p:cNvPr>
            <p:cNvSpPr/>
            <p:nvPr/>
          </p:nvSpPr>
          <p:spPr>
            <a:xfrm>
              <a:off x="866667" y="4257506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8F5F814-9D78-DE71-32CB-869528646558}"/>
                </a:ext>
              </a:extLst>
            </p:cNvPr>
            <p:cNvSpPr txBox="1"/>
            <p:nvPr/>
          </p:nvSpPr>
          <p:spPr>
            <a:xfrm>
              <a:off x="866666" y="4387801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2"/>
                  </a:solidFill>
                </a:rPr>
                <a:t>Run-Off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1C2B0DC-BE58-7082-44C3-4C227CB99503}"/>
              </a:ext>
            </a:extLst>
          </p:cNvPr>
          <p:cNvGrpSpPr/>
          <p:nvPr/>
        </p:nvGrpSpPr>
        <p:grpSpPr>
          <a:xfrm>
            <a:off x="866666" y="5062046"/>
            <a:ext cx="5096020" cy="608670"/>
            <a:chOff x="866666" y="5042749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80B4616-54CD-2100-5014-FB67A232624B}"/>
                </a:ext>
              </a:extLst>
            </p:cNvPr>
            <p:cNvSpPr/>
            <p:nvPr/>
          </p:nvSpPr>
          <p:spPr>
            <a:xfrm>
              <a:off x="866667" y="5042749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53E8D1-652B-B470-3D16-346B6A15F8D1}"/>
                </a:ext>
              </a:extLst>
            </p:cNvPr>
            <p:cNvSpPr txBox="1"/>
            <p:nvPr/>
          </p:nvSpPr>
          <p:spPr>
            <a:xfrm>
              <a:off x="866666" y="5183911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Cross Border Motor Claims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5D0B919-C2F2-03D7-C5EF-6BB2A4E65CA0}"/>
              </a:ext>
            </a:extLst>
          </p:cNvPr>
          <p:cNvGrpSpPr/>
          <p:nvPr/>
        </p:nvGrpSpPr>
        <p:grpSpPr>
          <a:xfrm>
            <a:off x="866666" y="5827992"/>
            <a:ext cx="5096020" cy="608670"/>
            <a:chOff x="866666" y="5827992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FE29AE4-3056-1A0F-D650-6B2C31A6CE97}"/>
                </a:ext>
              </a:extLst>
            </p:cNvPr>
            <p:cNvSpPr/>
            <p:nvPr/>
          </p:nvSpPr>
          <p:spPr>
            <a:xfrm>
              <a:off x="866667" y="5827992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8FF1EC-4A29-1E5A-14A4-CB707748CBA9}"/>
                </a:ext>
              </a:extLst>
            </p:cNvPr>
            <p:cNvSpPr txBox="1"/>
            <p:nvPr/>
          </p:nvSpPr>
          <p:spPr>
            <a:xfrm>
              <a:off x="866666" y="5958287"/>
              <a:ext cx="5080833" cy="33855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Risk Management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ED4D60D-7A69-57F4-F09B-4EDC3AC7078E}"/>
              </a:ext>
            </a:extLst>
          </p:cNvPr>
          <p:cNvGrpSpPr/>
          <p:nvPr/>
        </p:nvGrpSpPr>
        <p:grpSpPr>
          <a:xfrm>
            <a:off x="6229313" y="1232306"/>
            <a:ext cx="5096020" cy="608670"/>
            <a:chOff x="6229313" y="1116534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6D80FD5-DEA4-2235-1340-DF5EDFCB47FD}"/>
                </a:ext>
              </a:extLst>
            </p:cNvPr>
            <p:cNvSpPr/>
            <p:nvPr/>
          </p:nvSpPr>
          <p:spPr>
            <a:xfrm>
              <a:off x="6229314" y="1116534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3F58EDD-E171-EED1-BFC0-3BBFA0ED1185}"/>
                </a:ext>
              </a:extLst>
            </p:cNvPr>
            <p:cNvSpPr txBox="1"/>
            <p:nvPr/>
          </p:nvSpPr>
          <p:spPr>
            <a:xfrm>
              <a:off x="6229313" y="1245430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Overflow Claims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5959554-21FA-BA07-C8B0-F2F3D2DCBDAB}"/>
              </a:ext>
            </a:extLst>
          </p:cNvPr>
          <p:cNvGrpSpPr/>
          <p:nvPr/>
        </p:nvGrpSpPr>
        <p:grpSpPr>
          <a:xfrm>
            <a:off x="6229313" y="1999801"/>
            <a:ext cx="5096020" cy="608670"/>
            <a:chOff x="6229313" y="1901777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D82F67B-4F4E-07C8-D046-7FE40DC18BD7}"/>
                </a:ext>
              </a:extLst>
            </p:cNvPr>
            <p:cNvSpPr/>
            <p:nvPr/>
          </p:nvSpPr>
          <p:spPr>
            <a:xfrm>
              <a:off x="6229314" y="1901777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8807153-5327-D5A8-8DAD-5B9590139BBD}"/>
                </a:ext>
              </a:extLst>
            </p:cNvPr>
            <p:cNvSpPr txBox="1"/>
            <p:nvPr/>
          </p:nvSpPr>
          <p:spPr>
            <a:xfrm>
              <a:off x="6229313" y="2046739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Self-Insured &amp; Captive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D60CE50-38C9-A6E7-A349-90667F9831BD}"/>
              </a:ext>
            </a:extLst>
          </p:cNvPr>
          <p:cNvGrpSpPr/>
          <p:nvPr/>
        </p:nvGrpSpPr>
        <p:grpSpPr>
          <a:xfrm>
            <a:off x="6229313" y="2767296"/>
            <a:ext cx="5096020" cy="608670"/>
            <a:chOff x="6229313" y="2687020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8A051A39-565C-A532-BD72-AC0939D94BAC}"/>
                </a:ext>
              </a:extLst>
            </p:cNvPr>
            <p:cNvSpPr/>
            <p:nvPr/>
          </p:nvSpPr>
          <p:spPr>
            <a:xfrm>
              <a:off x="6229314" y="2687020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CDF2355-9962-9722-15AD-ADA7CAE5E4D0}"/>
                </a:ext>
              </a:extLst>
            </p:cNvPr>
            <p:cNvSpPr txBox="1"/>
            <p:nvPr/>
          </p:nvSpPr>
          <p:spPr>
            <a:xfrm>
              <a:off x="6229313" y="2823199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Fleet Management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10E94D5-3BA4-B186-6581-3072BE5522BB}"/>
              </a:ext>
            </a:extLst>
          </p:cNvPr>
          <p:cNvGrpSpPr/>
          <p:nvPr/>
        </p:nvGrpSpPr>
        <p:grpSpPr>
          <a:xfrm>
            <a:off x="6229313" y="3534791"/>
            <a:ext cx="5096020" cy="608670"/>
            <a:chOff x="6229313" y="3472263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F5F857C-F0F2-4EF1-0D9C-02CC0A99F78F}"/>
                </a:ext>
              </a:extLst>
            </p:cNvPr>
            <p:cNvSpPr/>
            <p:nvPr/>
          </p:nvSpPr>
          <p:spPr>
            <a:xfrm>
              <a:off x="6229314" y="3472263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774AE44-A9D1-30FD-86A2-735764708EEE}"/>
                </a:ext>
              </a:extLst>
            </p:cNvPr>
            <p:cNvSpPr txBox="1"/>
            <p:nvPr/>
          </p:nvSpPr>
          <p:spPr>
            <a:xfrm>
              <a:off x="6229313" y="3611473"/>
              <a:ext cx="5080833" cy="33855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Property, Construction &amp; Liability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9A39A0E-E800-2018-A20E-AFA9CF49FC97}"/>
              </a:ext>
            </a:extLst>
          </p:cNvPr>
          <p:cNvGrpSpPr/>
          <p:nvPr/>
        </p:nvGrpSpPr>
        <p:grpSpPr>
          <a:xfrm>
            <a:off x="6229313" y="4302286"/>
            <a:ext cx="5096020" cy="608670"/>
            <a:chOff x="6229313" y="4257506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EA2044B-2938-45D4-A964-FDB143F9DA70}"/>
                </a:ext>
              </a:extLst>
            </p:cNvPr>
            <p:cNvSpPr/>
            <p:nvPr/>
          </p:nvSpPr>
          <p:spPr>
            <a:xfrm>
              <a:off x="6229314" y="4257506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3FFBC25-5499-32BC-0AFD-320C97B5B135}"/>
                </a:ext>
              </a:extLst>
            </p:cNvPr>
            <p:cNvSpPr txBox="1"/>
            <p:nvPr/>
          </p:nvSpPr>
          <p:spPr>
            <a:xfrm>
              <a:off x="6229313" y="4387801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Marine &amp; Transport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2B25C09-9EE3-A32F-8DD6-F02AF0004C63}"/>
              </a:ext>
            </a:extLst>
          </p:cNvPr>
          <p:cNvGrpSpPr/>
          <p:nvPr/>
        </p:nvGrpSpPr>
        <p:grpSpPr>
          <a:xfrm>
            <a:off x="6229313" y="5069783"/>
            <a:ext cx="5096020" cy="608670"/>
            <a:chOff x="6229313" y="5042749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9EC04489-011A-3E5D-8CAE-8198E7A5D168}"/>
                </a:ext>
              </a:extLst>
            </p:cNvPr>
            <p:cNvSpPr/>
            <p:nvPr/>
          </p:nvSpPr>
          <p:spPr>
            <a:xfrm>
              <a:off x="6229314" y="5042749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42AF3A9-B1C7-E2FF-6A8F-3A6526921B54}"/>
                </a:ext>
              </a:extLst>
            </p:cNvPr>
            <p:cNvSpPr txBox="1"/>
            <p:nvPr/>
          </p:nvSpPr>
          <p:spPr>
            <a:xfrm>
              <a:off x="6229313" y="5183911"/>
              <a:ext cx="5080833" cy="338554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Valuations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B4A158-E9F9-1BDD-FC9B-A7F87AFE2A0B}"/>
              </a:ext>
            </a:extLst>
          </p:cNvPr>
          <p:cNvGrpSpPr/>
          <p:nvPr/>
        </p:nvGrpSpPr>
        <p:grpSpPr>
          <a:xfrm>
            <a:off x="6250190" y="5831783"/>
            <a:ext cx="5096020" cy="608670"/>
            <a:chOff x="6229313" y="5042749"/>
            <a:chExt cx="5096020" cy="608670"/>
          </a:xfrm>
          <a:solidFill>
            <a:schemeClr val="bg1"/>
          </a:solidFill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705C94E-76BC-D3A7-730C-3232AFE43F7E}"/>
                </a:ext>
              </a:extLst>
            </p:cNvPr>
            <p:cNvSpPr/>
            <p:nvPr/>
          </p:nvSpPr>
          <p:spPr>
            <a:xfrm>
              <a:off x="6229314" y="5042749"/>
              <a:ext cx="5096019" cy="6086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2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9ACDFD-8F2F-F044-4298-4C987E303865}"/>
                </a:ext>
              </a:extLst>
            </p:cNvPr>
            <p:cNvSpPr txBox="1"/>
            <p:nvPr/>
          </p:nvSpPr>
          <p:spPr>
            <a:xfrm>
              <a:off x="6229313" y="5183911"/>
              <a:ext cx="5080833" cy="338554"/>
            </a:xfrm>
            <a:prstGeom prst="rect">
              <a:avLst/>
            </a:prstGeom>
            <a:grpFill/>
          </p:spPr>
          <p:txBody>
            <a:bodyPr wrap="square" lIns="91440" tIns="45720" rIns="91440" bIns="45720" anchor="ctr">
              <a:spAutoFit/>
            </a:bodyPr>
            <a:lstStyle/>
            <a:p>
              <a:pPr algn="ctr"/>
              <a:r>
                <a:rPr lang="en-US" sz="1600">
                  <a:solidFill>
                    <a:schemeClr val="tx2"/>
                  </a:solidFill>
                </a:rPr>
                <a:t>Loss Adjusting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940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C18F-38E1-EA5F-1A4D-30F7DA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 Ameyde Group brands</a:t>
            </a:r>
          </a:p>
        </p:txBody>
      </p:sp>
      <p:pic>
        <p:nvPicPr>
          <p:cNvPr id="4" name="Picture 3" descr="A black background with blue letters&#10;&#10;AI-generated content may be incorrect.">
            <a:extLst>
              <a:ext uri="{FF2B5EF4-FFF2-40B4-BE49-F238E27FC236}">
                <a16:creationId xmlns:a16="http://schemas.microsoft.com/office/drawing/2014/main" id="{B8F441DF-2668-C67C-A62B-CDD7582E4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64" y="2361184"/>
            <a:ext cx="6994428" cy="21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C18F-38E1-EA5F-1A4D-30F7DA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 Ameyde Group brands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177485-1AE9-E0CD-74AD-521717F18177}"/>
              </a:ext>
            </a:extLst>
          </p:cNvPr>
          <p:cNvSpPr/>
          <p:nvPr/>
        </p:nvSpPr>
        <p:spPr>
          <a:xfrm>
            <a:off x="0" y="7077520"/>
            <a:ext cx="12191999" cy="28792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57254C-728F-400E-232C-DC2900B8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2679" y="3460773"/>
            <a:ext cx="3351428" cy="4385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D7D04B-6D44-AA8C-EC9C-736C1C12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1" y="2875464"/>
            <a:ext cx="2966934" cy="4720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534E60-2685-37C5-652D-753C5D54C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246" y="2051554"/>
            <a:ext cx="2309379" cy="4579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4DD873-7420-2BDE-6C9E-C424F7279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121" y="1783187"/>
            <a:ext cx="1123672" cy="5645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C42054F-63A0-417F-6A66-F72870BAB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204" y="819309"/>
            <a:ext cx="2783157" cy="7837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E1C9361-A749-9F2F-036C-CDF6FFF74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2901" y="4567552"/>
            <a:ext cx="2308235" cy="35548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0302A05-3F8A-2542-E6D7-67FD5D2C0D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12838" y="2564385"/>
            <a:ext cx="2057740" cy="6167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0993F49-54C7-1643-3C4C-DB39769B84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28073" y="1591410"/>
            <a:ext cx="1863387" cy="4684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A980894-52F0-4CFF-B1D2-95EC7AA4BB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3224" y="6125787"/>
            <a:ext cx="3881800" cy="41381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65BE30-6875-DB9D-214B-C55B22CED1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83965" y="4112134"/>
            <a:ext cx="2867999" cy="5804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DB27AF7-7A7B-2FF9-1CDE-3D70182B4C4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97341" y="5774021"/>
            <a:ext cx="2189545" cy="692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DD21CB8-6B4A-FC3F-6BE6-3762DA04B0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64969" y="922960"/>
            <a:ext cx="3919478" cy="2568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DB691EB-2EF9-350A-2A93-9C05D6183E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26732" y="3628904"/>
            <a:ext cx="1668685" cy="5936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77F6641-A88E-AABE-1DA7-D666AE04A2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5390" y="5073818"/>
            <a:ext cx="2286002" cy="6361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B321928-A3E9-DA9B-F2DD-9095A3E742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24976" y="841092"/>
            <a:ext cx="1695210" cy="9317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39FCD3C-80BF-D0EC-20C9-8638F46A0CF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995" y="4139155"/>
            <a:ext cx="3072717" cy="8656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A72438-5D7A-F6C0-EEF4-9DFC45C54C0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2830" y="5431660"/>
            <a:ext cx="2358946" cy="69207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AA8AF50-8E3B-6365-5566-12294989B5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41515" y="1698824"/>
            <a:ext cx="3410312" cy="9814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CF1CEA-DBC0-82B3-5B4E-63D43C8D03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57665" y="2721257"/>
            <a:ext cx="3063072" cy="701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F4A34-08FA-9F6E-B393-A34840E24EF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92316" y="5366168"/>
            <a:ext cx="2620522" cy="5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28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C6BDB-9C54-4B10-BBF0-6B313F218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2710-7AA8-0029-7663-79DC89A1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Van Ameyde?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2E5CE09-83C4-D2C4-24C8-1A789056584B}"/>
              </a:ext>
            </a:extLst>
          </p:cNvPr>
          <p:cNvSpPr/>
          <p:nvPr/>
        </p:nvSpPr>
        <p:spPr>
          <a:xfrm>
            <a:off x="466437" y="1691569"/>
            <a:ext cx="5500254" cy="205791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4A25EF-8001-322D-FFE5-AD2EA366AE97}"/>
              </a:ext>
            </a:extLst>
          </p:cNvPr>
          <p:cNvSpPr/>
          <p:nvPr/>
        </p:nvSpPr>
        <p:spPr>
          <a:xfrm>
            <a:off x="466437" y="4046108"/>
            <a:ext cx="5500254" cy="205791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D65F9C-5733-0837-CE04-082E0D3F5E6E}"/>
              </a:ext>
            </a:extLst>
          </p:cNvPr>
          <p:cNvSpPr/>
          <p:nvPr/>
        </p:nvSpPr>
        <p:spPr>
          <a:xfrm>
            <a:off x="6225311" y="1691568"/>
            <a:ext cx="5500254" cy="205791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2854A7-C274-6EF1-871F-C6BB3E247D56}"/>
              </a:ext>
            </a:extLst>
          </p:cNvPr>
          <p:cNvSpPr/>
          <p:nvPr/>
        </p:nvSpPr>
        <p:spPr>
          <a:xfrm>
            <a:off x="6225311" y="4046108"/>
            <a:ext cx="5500254" cy="2057916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101600" dist="25400" dir="2700000" algn="tl" rotWithShape="0">
              <a:schemeClr val="accent4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73770FD4-7078-74D2-0ECF-E13DBD05E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02586" y="2244275"/>
            <a:ext cx="952500" cy="9525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8E91FC5E-F56D-A245-84F2-275EA53A5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37940" y="2244275"/>
            <a:ext cx="952500" cy="9525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4FF46DFC-F030-DF4F-C868-E177DDAF3D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37940" y="4598815"/>
            <a:ext cx="952500" cy="9525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BF80C8D-D113-FE16-FC9D-B99DF7557834}"/>
              </a:ext>
            </a:extLst>
          </p:cNvPr>
          <p:cNvSpPr txBox="1"/>
          <p:nvPr/>
        </p:nvSpPr>
        <p:spPr>
          <a:xfrm>
            <a:off x="936914" y="2505083"/>
            <a:ext cx="3601026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Pioneers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1A572F-92E0-1177-B93D-7E7B2CAD1FB5}"/>
              </a:ext>
            </a:extLst>
          </p:cNvPr>
          <p:cNvSpPr txBox="1"/>
          <p:nvPr/>
        </p:nvSpPr>
        <p:spPr>
          <a:xfrm>
            <a:off x="6701560" y="2335807"/>
            <a:ext cx="3601026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Human &amp; Tech</a:t>
            </a:r>
          </a:p>
          <a:p>
            <a:r>
              <a:rPr lang="en-US" sz="2200" dirty="0">
                <a:solidFill>
                  <a:schemeClr val="tx2"/>
                </a:solidFill>
              </a:rPr>
              <a:t>Symbiosis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DE67B24F-D9BA-EF75-D638-D6EA0CB1AB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02586" y="4598815"/>
            <a:ext cx="952500" cy="952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CE175EB-16D1-F7B2-D0B3-0BB2618FC682}"/>
              </a:ext>
            </a:extLst>
          </p:cNvPr>
          <p:cNvSpPr txBox="1"/>
          <p:nvPr/>
        </p:nvSpPr>
        <p:spPr>
          <a:xfrm>
            <a:off x="936914" y="4699746"/>
            <a:ext cx="3601026" cy="76944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Yin Yang:</a:t>
            </a:r>
          </a:p>
          <a:p>
            <a:r>
              <a:rPr lang="en-US" sz="2200" dirty="0">
                <a:solidFill>
                  <a:schemeClr val="tx2"/>
                </a:solidFill>
              </a:rPr>
              <a:t>Stable and Innovative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470647-6DDC-70E4-223B-AA175613500E}"/>
              </a:ext>
            </a:extLst>
          </p:cNvPr>
          <p:cNvSpPr txBox="1"/>
          <p:nvPr/>
        </p:nvSpPr>
        <p:spPr>
          <a:xfrm>
            <a:off x="6701560" y="4869022"/>
            <a:ext cx="3601026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</a:rPr>
              <a:t>Couleur Locale</a:t>
            </a:r>
          </a:p>
        </p:txBody>
      </p:sp>
    </p:spTree>
    <p:extLst>
      <p:ext uri="{BB962C8B-B14F-4D97-AF65-F5344CB8AC3E}">
        <p14:creationId xmlns:p14="http://schemas.microsoft.com/office/powerpoint/2010/main" val="1293026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C18F-38E1-EA5F-1A4D-30F7DA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Your Trusted Partner since 1946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D41571F9-5B55-115B-4B3D-D75C138A38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436" y="2367609"/>
            <a:ext cx="10949709" cy="3360331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80 years </a:t>
            </a:r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of excellence in claims and risk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Started in 1945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by </a:t>
            </a: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motor claims adjuster</a:t>
            </a:r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Henri van Ameyde. Founded officially in 1946.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Key role in establishing the </a:t>
            </a: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European Green Card </a:t>
            </a:r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Partnering with top insurers, brokers, and corporations in </a:t>
            </a: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30+ countries</a:t>
            </a:r>
            <a:endParaRPr lang="en-US" sz="2000" dirty="0">
              <a:solidFill>
                <a:schemeClr val="accent3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94878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BFF4F-B9AB-4C3F-63DB-BC95B3DEB4D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33264-6833-CDE7-E4C4-26735B5F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Then to Now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E74075-7040-53C2-5146-35F689630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9100" y="367760"/>
            <a:ext cx="376463" cy="373640"/>
          </a:xfrm>
          <a:prstGeom prst="rect">
            <a:avLst/>
          </a:prstGeom>
        </p:spPr>
      </p:pic>
      <p:sp>
        <p:nvSpPr>
          <p:cNvPr id="9" name=" 2">
            <a:extLst>
              <a:ext uri="{FF2B5EF4-FFF2-40B4-BE49-F238E27FC236}">
                <a16:creationId xmlns:a16="http://schemas.microsoft.com/office/drawing/2014/main" id="{A526CFC2-14BA-7F4D-85F3-E1D13A9368CE}"/>
              </a:ext>
            </a:extLst>
          </p:cNvPr>
          <p:cNvSpPr txBox="1">
            <a:spLocks/>
          </p:cNvSpPr>
          <p:nvPr/>
        </p:nvSpPr>
        <p:spPr>
          <a:xfrm>
            <a:off x="4530437" y="2846717"/>
            <a:ext cx="3131125" cy="337312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  <a:ea typeface="+mn-lt"/>
                <a:cs typeface="+mn-lt"/>
              </a:rPr>
              <a:t>The pioneering of the Green Card system put Van </a:t>
            </a:r>
            <a:r>
              <a:rPr lang="en-US" sz="1600" err="1">
                <a:solidFill>
                  <a:schemeClr val="tx2"/>
                </a:solidFill>
                <a:ea typeface="+mn-lt"/>
                <a:cs typeface="+mn-lt"/>
              </a:rPr>
              <a:t>Ameyde</a:t>
            </a:r>
            <a:r>
              <a:rPr lang="en-US" sz="1600">
                <a:solidFill>
                  <a:schemeClr val="tx2"/>
                </a:solidFill>
                <a:ea typeface="+mn-lt"/>
                <a:cs typeface="+mn-lt"/>
              </a:rPr>
              <a:t> on the map. This was just the beginning of our core business, </a:t>
            </a:r>
            <a:r>
              <a:rPr lang="en-US" sz="1600" b="1">
                <a:solidFill>
                  <a:schemeClr val="tx2"/>
                </a:solidFill>
                <a:ea typeface="+mn-lt"/>
                <a:cs typeface="+mn-lt"/>
              </a:rPr>
              <a:t>cross border claims</a:t>
            </a:r>
            <a:r>
              <a:rPr lang="en-US" sz="1600">
                <a:solidFill>
                  <a:schemeClr val="tx2"/>
                </a:solidFill>
                <a:ea typeface="+mn-lt"/>
                <a:cs typeface="+mn-lt"/>
              </a:rPr>
              <a:t>, and our international expansion.</a:t>
            </a:r>
          </a:p>
          <a:p>
            <a:endParaRPr lang="en-US" sz="1600">
              <a:solidFill>
                <a:schemeClr val="tx2"/>
              </a:solidFill>
              <a:ea typeface="Open Sans"/>
              <a:cs typeface="Open Sans"/>
            </a:endParaRPr>
          </a:p>
          <a:p>
            <a:endParaRPr lang="en-US" sz="1600">
              <a:solidFill>
                <a:schemeClr val="tx2"/>
              </a:solidFill>
              <a:ea typeface="Open Sans"/>
              <a:cs typeface="Open Sans"/>
            </a:endParaRPr>
          </a:p>
        </p:txBody>
      </p:sp>
      <p:sp>
        <p:nvSpPr>
          <p:cNvPr id="10" name=" 3">
            <a:extLst>
              <a:ext uri="{FF2B5EF4-FFF2-40B4-BE49-F238E27FC236}">
                <a16:creationId xmlns:a16="http://schemas.microsoft.com/office/drawing/2014/main" id="{AE792A3D-AB42-FD79-7AEB-995169514455}"/>
              </a:ext>
            </a:extLst>
          </p:cNvPr>
          <p:cNvSpPr txBox="1">
            <a:spLocks/>
          </p:cNvSpPr>
          <p:nvPr/>
        </p:nvSpPr>
        <p:spPr>
          <a:xfrm>
            <a:off x="4530440" y="2078966"/>
            <a:ext cx="3131122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Then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68C1E-9423-93F9-A707-FE65F4486F57}"/>
              </a:ext>
            </a:extLst>
          </p:cNvPr>
          <p:cNvSpPr/>
          <p:nvPr/>
        </p:nvSpPr>
        <p:spPr>
          <a:xfrm>
            <a:off x="12192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 9">
            <a:extLst>
              <a:ext uri="{FF2B5EF4-FFF2-40B4-BE49-F238E27FC236}">
                <a16:creationId xmlns:a16="http://schemas.microsoft.com/office/drawing/2014/main" id="{ACC99E13-AB68-2C6D-5B80-63C3187DCD75}"/>
              </a:ext>
            </a:extLst>
          </p:cNvPr>
          <p:cNvSpPr txBox="1">
            <a:spLocks/>
          </p:cNvSpPr>
          <p:nvPr/>
        </p:nvSpPr>
        <p:spPr>
          <a:xfrm>
            <a:off x="13657511" y="2846717"/>
            <a:ext cx="3164977" cy="3373122"/>
          </a:xfrm>
          <a:prstGeom prst="rect">
            <a:avLst/>
          </a:prstGeom>
          <a:noFill/>
        </p:spPr>
        <p:txBody>
          <a:bodyPr vert="horz" lIns="90000" tIns="46800" rIns="90000" bIns="468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Our expertise and international reach provides the </a:t>
            </a:r>
            <a:r>
              <a:rPr lang="en-US" sz="1600" b="1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one-stop-shop</a:t>
            </a:r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 that our clients need.</a:t>
            </a:r>
          </a:p>
          <a:p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From claims handling to IT, marine surveying and all in between, Van </a:t>
            </a:r>
            <a:r>
              <a:rPr lang="en-US" sz="1600" err="1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Ameyde</a:t>
            </a:r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 is the brand for </a:t>
            </a:r>
            <a:r>
              <a:rPr lang="en-US" sz="1600" b="1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all business lines</a:t>
            </a:r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 throughout the entire claims process.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 3">
            <a:extLst>
              <a:ext uri="{FF2B5EF4-FFF2-40B4-BE49-F238E27FC236}">
                <a16:creationId xmlns:a16="http://schemas.microsoft.com/office/drawing/2014/main" id="{4E6ECDE6-11D6-1E6D-2B54-C9B8AAB6A8E0}"/>
              </a:ext>
            </a:extLst>
          </p:cNvPr>
          <p:cNvSpPr txBox="1">
            <a:spLocks/>
          </p:cNvSpPr>
          <p:nvPr/>
        </p:nvSpPr>
        <p:spPr>
          <a:xfrm>
            <a:off x="13657511" y="2078966"/>
            <a:ext cx="3164976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282854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BFF4F-B9AB-4C3F-63DB-BC95B3DEB4D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F7F52-4214-673A-6DC0-DBCCA9D33968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33264-6833-CDE7-E4C4-26735B5F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Then to Now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534937E-03A0-15F0-AEB9-044712B03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9100" y="367760"/>
            <a:ext cx="376463" cy="373640"/>
          </a:xfrm>
          <a:prstGeom prst="rect">
            <a:avLst/>
          </a:prstGeom>
        </p:spPr>
      </p:pic>
      <p:sp>
        <p:nvSpPr>
          <p:cNvPr id="34" name=" 2">
            <a:extLst>
              <a:ext uri="{FF2B5EF4-FFF2-40B4-BE49-F238E27FC236}">
                <a16:creationId xmlns:a16="http://schemas.microsoft.com/office/drawing/2014/main" id="{06394945-BE77-9208-5AF8-6EF85DDD3225}"/>
              </a:ext>
            </a:extLst>
          </p:cNvPr>
          <p:cNvSpPr txBox="1">
            <a:spLocks/>
          </p:cNvSpPr>
          <p:nvPr/>
        </p:nvSpPr>
        <p:spPr>
          <a:xfrm>
            <a:off x="1465512" y="2846717"/>
            <a:ext cx="3131125" cy="337312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  <a:ea typeface="+mn-lt"/>
                <a:cs typeface="+mn-lt"/>
              </a:rPr>
              <a:t>The pioneering of the Green Card system put Van </a:t>
            </a:r>
            <a:r>
              <a:rPr lang="en-US" sz="1600" err="1">
                <a:solidFill>
                  <a:schemeClr val="tx2"/>
                </a:solidFill>
                <a:ea typeface="+mn-lt"/>
                <a:cs typeface="+mn-lt"/>
              </a:rPr>
              <a:t>Ameyde</a:t>
            </a:r>
            <a:r>
              <a:rPr lang="en-US" sz="1600">
                <a:solidFill>
                  <a:schemeClr val="tx2"/>
                </a:solidFill>
                <a:ea typeface="+mn-lt"/>
                <a:cs typeface="+mn-lt"/>
              </a:rPr>
              <a:t> on the map. This was just the beginning of our core business, </a:t>
            </a:r>
            <a:r>
              <a:rPr lang="en-US" sz="1600" b="1">
                <a:solidFill>
                  <a:schemeClr val="tx2"/>
                </a:solidFill>
                <a:ea typeface="+mn-lt"/>
                <a:cs typeface="+mn-lt"/>
              </a:rPr>
              <a:t>cross border claims</a:t>
            </a:r>
            <a:r>
              <a:rPr lang="en-US" sz="1600">
                <a:solidFill>
                  <a:schemeClr val="tx2"/>
                </a:solidFill>
                <a:ea typeface="+mn-lt"/>
                <a:cs typeface="+mn-lt"/>
              </a:rPr>
              <a:t>, and our international expansion.</a:t>
            </a:r>
          </a:p>
          <a:p>
            <a:endParaRPr lang="en-US" sz="1600">
              <a:solidFill>
                <a:schemeClr val="tx2"/>
              </a:solidFill>
              <a:ea typeface="Open Sans"/>
              <a:cs typeface="Open Sans"/>
            </a:endParaRPr>
          </a:p>
          <a:p>
            <a:endParaRPr lang="en-US" sz="1600">
              <a:solidFill>
                <a:schemeClr val="tx2"/>
              </a:solidFill>
              <a:ea typeface="Open Sans"/>
              <a:cs typeface="Open Sans"/>
            </a:endParaRPr>
          </a:p>
        </p:txBody>
      </p:sp>
      <p:sp>
        <p:nvSpPr>
          <p:cNvPr id="35" name=" 9">
            <a:extLst>
              <a:ext uri="{FF2B5EF4-FFF2-40B4-BE49-F238E27FC236}">
                <a16:creationId xmlns:a16="http://schemas.microsoft.com/office/drawing/2014/main" id="{4E475F9F-3C25-3E0D-E501-0C229EF00E39}"/>
              </a:ext>
            </a:extLst>
          </p:cNvPr>
          <p:cNvSpPr txBox="1">
            <a:spLocks/>
          </p:cNvSpPr>
          <p:nvPr/>
        </p:nvSpPr>
        <p:spPr>
          <a:xfrm>
            <a:off x="7561511" y="2846717"/>
            <a:ext cx="3164977" cy="3373122"/>
          </a:xfrm>
          <a:prstGeom prst="rect">
            <a:avLst/>
          </a:prstGeom>
          <a:noFill/>
        </p:spPr>
        <p:txBody>
          <a:bodyPr vert="horz" lIns="90000" tIns="46800" rIns="90000" bIns="468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Our expertise and international reach provides the </a:t>
            </a:r>
            <a:r>
              <a:rPr lang="en-US" sz="1600" b="1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one-stop-shop</a:t>
            </a:r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 that our clients need.</a:t>
            </a:r>
          </a:p>
          <a:p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From claims handling to IT, marine surveying and all in between, Van </a:t>
            </a:r>
            <a:r>
              <a:rPr lang="en-US" sz="1600" err="1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Ameyde</a:t>
            </a:r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 is the brand for </a:t>
            </a:r>
            <a:r>
              <a:rPr lang="en-US" sz="1600" b="1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all business lines</a:t>
            </a:r>
            <a:r>
              <a:rPr lang="en-US" sz="1600">
                <a:solidFill>
                  <a:schemeClr val="tx2"/>
                </a:solidFill>
                <a:latin typeface="Segoe UI"/>
                <a:ea typeface="Open sans"/>
                <a:cs typeface="Segoe UI"/>
              </a:rPr>
              <a:t> throughout the entire claims process.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36" name=" 3">
            <a:extLst>
              <a:ext uri="{FF2B5EF4-FFF2-40B4-BE49-F238E27FC236}">
                <a16:creationId xmlns:a16="http://schemas.microsoft.com/office/drawing/2014/main" id="{6240A4E1-AA7C-A02A-B24A-A81255A5F5B5}"/>
              </a:ext>
            </a:extLst>
          </p:cNvPr>
          <p:cNvSpPr txBox="1">
            <a:spLocks/>
          </p:cNvSpPr>
          <p:nvPr/>
        </p:nvSpPr>
        <p:spPr>
          <a:xfrm>
            <a:off x="7561511" y="2078966"/>
            <a:ext cx="3164976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Now</a:t>
            </a:r>
          </a:p>
        </p:txBody>
      </p:sp>
      <p:sp>
        <p:nvSpPr>
          <p:cNvPr id="37" name=" 3">
            <a:extLst>
              <a:ext uri="{FF2B5EF4-FFF2-40B4-BE49-F238E27FC236}">
                <a16:creationId xmlns:a16="http://schemas.microsoft.com/office/drawing/2014/main" id="{2B952A81-3759-65CD-26DD-FE95EA5849C0}"/>
              </a:ext>
            </a:extLst>
          </p:cNvPr>
          <p:cNvSpPr txBox="1">
            <a:spLocks/>
          </p:cNvSpPr>
          <p:nvPr/>
        </p:nvSpPr>
        <p:spPr>
          <a:xfrm>
            <a:off x="1465512" y="2078966"/>
            <a:ext cx="3131122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Then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145356-D65C-854E-72A2-1257DECFF6E2}"/>
              </a:ext>
            </a:extLst>
          </p:cNvPr>
          <p:cNvSpPr/>
          <p:nvPr/>
        </p:nvSpPr>
        <p:spPr>
          <a:xfrm>
            <a:off x="12192000" y="0"/>
            <a:ext cx="406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 9">
            <a:extLst>
              <a:ext uri="{FF2B5EF4-FFF2-40B4-BE49-F238E27FC236}">
                <a16:creationId xmlns:a16="http://schemas.microsoft.com/office/drawing/2014/main" id="{0689C4FD-D428-E27F-B99F-49242EE3E268}"/>
              </a:ext>
            </a:extLst>
          </p:cNvPr>
          <p:cNvSpPr txBox="1">
            <a:spLocks/>
          </p:cNvSpPr>
          <p:nvPr/>
        </p:nvSpPr>
        <p:spPr>
          <a:xfrm>
            <a:off x="12590731" y="2846717"/>
            <a:ext cx="3198831" cy="3373122"/>
          </a:xfrm>
          <a:prstGeom prst="rect">
            <a:avLst/>
          </a:prstGeom>
          <a:noFill/>
        </p:spPr>
        <p:txBody>
          <a:bodyPr vert="horz" lIns="90000" tIns="46800" rIns="90000" bIns="468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Tomorrow, we will be recognized as the </a:t>
            </a:r>
            <a:r>
              <a:rPr lang="en-US" sz="1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expert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of the </a:t>
            </a:r>
            <a:r>
              <a:rPr lang="en-US" sz="1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entire claims process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offering unmatched AI-powered claims software.</a:t>
            </a:r>
          </a:p>
          <a:p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40" name=" 3">
            <a:extLst>
              <a:ext uri="{FF2B5EF4-FFF2-40B4-BE49-F238E27FC236}">
                <a16:creationId xmlns:a16="http://schemas.microsoft.com/office/drawing/2014/main" id="{DDB5EF75-3D4F-17EA-BE1C-1B7BC096BB72}"/>
              </a:ext>
            </a:extLst>
          </p:cNvPr>
          <p:cNvSpPr txBox="1">
            <a:spLocks/>
          </p:cNvSpPr>
          <p:nvPr/>
        </p:nvSpPr>
        <p:spPr>
          <a:xfrm>
            <a:off x="12590732" y="2078966"/>
            <a:ext cx="3198830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797098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BFF4F-B9AB-4C3F-63DB-BC95B3DEB4D6}"/>
              </a:ext>
            </a:extLst>
          </p:cNvPr>
          <p:cNvSpPr/>
          <p:nvPr/>
        </p:nvSpPr>
        <p:spPr>
          <a:xfrm>
            <a:off x="1" y="0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F7F52-4214-673A-6DC0-DBCCA9D33968}"/>
              </a:ext>
            </a:extLst>
          </p:cNvPr>
          <p:cNvSpPr/>
          <p:nvPr/>
        </p:nvSpPr>
        <p:spPr>
          <a:xfrm>
            <a:off x="4064001" y="0"/>
            <a:ext cx="406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BF8EA2-7C37-DB34-FE0F-F2D28E114786}"/>
              </a:ext>
            </a:extLst>
          </p:cNvPr>
          <p:cNvSpPr/>
          <p:nvPr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33264-6833-CDE7-E4C4-26735B5F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Then to Now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822C7672-C2D6-52E1-5A30-9E14534BA9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437" y="2846717"/>
            <a:ext cx="3131125" cy="3373122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The pioneering of</a:t>
            </a:r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the Green Card system put Van </a:t>
            </a:r>
            <a:r>
              <a:rPr lang="en-US" sz="1600" err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Ameyde</a:t>
            </a:r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on the</a:t>
            </a:r>
            <a:r>
              <a:rPr lang="en-US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map</a:t>
            </a:r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. This was just the beginning of our core business, </a:t>
            </a:r>
            <a:r>
              <a:rPr lang="en-US" sz="16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cross border claims</a:t>
            </a:r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, and our international expansion.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805FCD-BA63-813D-6D50-6F7875DA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9100" y="367760"/>
            <a:ext cx="376463" cy="373640"/>
          </a:xfrm>
          <a:prstGeom prst="rect">
            <a:avLst/>
          </a:prstGeom>
        </p:spPr>
      </p:pic>
      <p:sp>
        <p:nvSpPr>
          <p:cNvPr id="10" name=" 9">
            <a:extLst>
              <a:ext uri="{FF2B5EF4-FFF2-40B4-BE49-F238E27FC236}">
                <a16:creationId xmlns:a16="http://schemas.microsoft.com/office/drawing/2014/main" id="{0E8BC3E1-80B8-B44F-21BE-7E1A109D74B1}"/>
              </a:ext>
            </a:extLst>
          </p:cNvPr>
          <p:cNvSpPr txBox="1">
            <a:spLocks/>
          </p:cNvSpPr>
          <p:nvPr/>
        </p:nvSpPr>
        <p:spPr>
          <a:xfrm>
            <a:off x="4496584" y="2846717"/>
            <a:ext cx="3164977" cy="3373122"/>
          </a:xfrm>
          <a:prstGeom prst="rect">
            <a:avLst/>
          </a:prstGeom>
          <a:noFill/>
        </p:spPr>
        <p:txBody>
          <a:bodyPr vert="horz" lIns="90000" tIns="46800" rIns="90000" bIns="468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Our expertise and international reach provides the </a:t>
            </a:r>
            <a:r>
              <a:rPr lang="en-US" sz="16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one-stop-shop</a:t>
            </a:r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that our clients need.</a:t>
            </a:r>
            <a:endParaRPr lang="en-US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From claims handling to IT, marine surveying and all in between, Van Ameyde is the brand for </a:t>
            </a:r>
            <a:r>
              <a:rPr lang="en-US" sz="16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all business lines</a:t>
            </a:r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throughout the entire claims process.</a:t>
            </a:r>
            <a:endParaRPr lang="en-US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 9">
            <a:extLst>
              <a:ext uri="{FF2B5EF4-FFF2-40B4-BE49-F238E27FC236}">
                <a16:creationId xmlns:a16="http://schemas.microsoft.com/office/drawing/2014/main" id="{868674CA-EC8F-1944-E0C6-FB44AAE98E67}"/>
              </a:ext>
            </a:extLst>
          </p:cNvPr>
          <p:cNvSpPr txBox="1">
            <a:spLocks/>
          </p:cNvSpPr>
          <p:nvPr/>
        </p:nvSpPr>
        <p:spPr>
          <a:xfrm>
            <a:off x="8526731" y="2846717"/>
            <a:ext cx="3198831" cy="3373122"/>
          </a:xfrm>
          <a:prstGeom prst="rect">
            <a:avLst/>
          </a:prstGeom>
          <a:noFill/>
        </p:spPr>
        <p:txBody>
          <a:bodyPr vert="horz" lIns="90000" tIns="46800" rIns="90000" bIns="468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Tomorrow, we will be recognized as the </a:t>
            </a:r>
            <a:r>
              <a:rPr lang="en-US" sz="1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expert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of the </a:t>
            </a:r>
            <a:r>
              <a:rPr lang="en-US" sz="1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entire claims process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offering unmatched AI-powered claims software.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 3">
            <a:extLst>
              <a:ext uri="{FF2B5EF4-FFF2-40B4-BE49-F238E27FC236}">
                <a16:creationId xmlns:a16="http://schemas.microsoft.com/office/drawing/2014/main" id="{CEC92F5F-678E-1B01-6F2E-C7B3BE0A0273}"/>
              </a:ext>
            </a:extLst>
          </p:cNvPr>
          <p:cNvSpPr txBox="1">
            <a:spLocks/>
          </p:cNvSpPr>
          <p:nvPr/>
        </p:nvSpPr>
        <p:spPr>
          <a:xfrm>
            <a:off x="8526732" y="2078966"/>
            <a:ext cx="3198830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Future</a:t>
            </a:r>
          </a:p>
        </p:txBody>
      </p:sp>
      <p:sp>
        <p:nvSpPr>
          <p:cNvPr id="14" name=" 3">
            <a:extLst>
              <a:ext uri="{FF2B5EF4-FFF2-40B4-BE49-F238E27FC236}">
                <a16:creationId xmlns:a16="http://schemas.microsoft.com/office/drawing/2014/main" id="{670A5CAE-E5CF-2DBC-BB40-D46EBFAA2412}"/>
              </a:ext>
            </a:extLst>
          </p:cNvPr>
          <p:cNvSpPr txBox="1">
            <a:spLocks/>
          </p:cNvSpPr>
          <p:nvPr/>
        </p:nvSpPr>
        <p:spPr>
          <a:xfrm>
            <a:off x="4496585" y="2078966"/>
            <a:ext cx="3198830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Now</a:t>
            </a:r>
          </a:p>
        </p:txBody>
      </p:sp>
      <p:sp>
        <p:nvSpPr>
          <p:cNvPr id="15" name=" 3">
            <a:extLst>
              <a:ext uri="{FF2B5EF4-FFF2-40B4-BE49-F238E27FC236}">
                <a16:creationId xmlns:a16="http://schemas.microsoft.com/office/drawing/2014/main" id="{A0A77C4E-47F7-DF45-34B3-A2FC9ABFA742}"/>
              </a:ext>
            </a:extLst>
          </p:cNvPr>
          <p:cNvSpPr txBox="1">
            <a:spLocks/>
          </p:cNvSpPr>
          <p:nvPr/>
        </p:nvSpPr>
        <p:spPr>
          <a:xfrm>
            <a:off x="466440" y="2078966"/>
            <a:ext cx="3198830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Then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DA3302D-1DC2-B274-2FA0-F4F5D9C0DF5A}"/>
              </a:ext>
            </a:extLst>
          </p:cNvPr>
          <p:cNvSpPr txBox="1">
            <a:spLocks/>
          </p:cNvSpPr>
          <p:nvPr/>
        </p:nvSpPr>
        <p:spPr>
          <a:xfrm>
            <a:off x="8152323" y="9274630"/>
            <a:ext cx="1346784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>
                <a:solidFill>
                  <a:schemeClr val="tx2"/>
                </a:solidFill>
              </a:rPr>
              <a:t>Committed to UN 10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8C2FF34-AAFE-A53E-3DD5-FFCFF8207D3A}"/>
              </a:ext>
            </a:extLst>
          </p:cNvPr>
          <p:cNvSpPr txBox="1">
            <a:spLocks/>
          </p:cNvSpPr>
          <p:nvPr/>
        </p:nvSpPr>
        <p:spPr>
          <a:xfrm>
            <a:off x="2658097" y="8019058"/>
            <a:ext cx="1346795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 dirty="0">
                <a:solidFill>
                  <a:schemeClr val="tx2"/>
                </a:solidFill>
              </a:rPr>
              <a:t>Certified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FCAD373-FA34-C476-AC34-5C0509A4B751}"/>
              </a:ext>
            </a:extLst>
          </p:cNvPr>
          <p:cNvSpPr txBox="1">
            <a:spLocks/>
          </p:cNvSpPr>
          <p:nvPr/>
        </p:nvSpPr>
        <p:spPr>
          <a:xfrm>
            <a:off x="4031659" y="8250162"/>
            <a:ext cx="1346782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>
                <a:solidFill>
                  <a:schemeClr val="tx2"/>
                </a:solidFill>
              </a:rPr>
              <a:t>ISAE 3402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ADE7B8-31D3-984C-09FF-27FDABC634B6}"/>
              </a:ext>
            </a:extLst>
          </p:cNvPr>
          <p:cNvSpPr txBox="1">
            <a:spLocks/>
          </p:cNvSpPr>
          <p:nvPr/>
        </p:nvSpPr>
        <p:spPr>
          <a:xfrm>
            <a:off x="5405206" y="8591525"/>
            <a:ext cx="1346792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>
                <a:solidFill>
                  <a:schemeClr val="tx2"/>
                </a:solidFill>
              </a:rPr>
              <a:t>ISO 27001 certified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EDEEB2B-DD22-51FB-43C9-01BE10B0A02F}"/>
              </a:ext>
            </a:extLst>
          </p:cNvPr>
          <p:cNvSpPr txBox="1">
            <a:spLocks/>
          </p:cNvSpPr>
          <p:nvPr/>
        </p:nvSpPr>
        <p:spPr>
          <a:xfrm>
            <a:off x="6778764" y="8837302"/>
            <a:ext cx="1346791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>
                <a:solidFill>
                  <a:schemeClr val="tx2"/>
                </a:solidFill>
              </a:rPr>
              <a:t>100% owned by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9C1A4EC-E1AA-A2B9-D13C-4AB5907F1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457" y="8664295"/>
            <a:ext cx="571402" cy="147611"/>
          </a:xfrm>
          <a:prstGeom prst="rect">
            <a:avLst/>
          </a:prstGeom>
        </p:spPr>
      </p:pic>
      <p:pic>
        <p:nvPicPr>
          <p:cNvPr id="29" name="Picture 28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89C60339-4E1A-8EC2-DFBC-2A23FEF18B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6265"/>
          <a:stretch/>
        </p:blipFill>
        <p:spPr>
          <a:xfrm>
            <a:off x="8599601" y="8784230"/>
            <a:ext cx="452228" cy="465003"/>
          </a:xfrm>
          <a:prstGeom prst="rect">
            <a:avLst/>
          </a:prstGeom>
        </p:spPr>
      </p:pic>
      <p:pic>
        <p:nvPicPr>
          <p:cNvPr id="30" name="Picture 29" descr="A blue circle with text and numbers&#10;&#10;Description automatically generated">
            <a:extLst>
              <a:ext uri="{FF2B5EF4-FFF2-40B4-BE49-F238E27FC236}">
                <a16:creationId xmlns:a16="http://schemas.microsoft.com/office/drawing/2014/main" id="{DAC34E14-F4C3-0159-FE7B-CC1CB31C0B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2544" y="7857508"/>
            <a:ext cx="365009" cy="365009"/>
          </a:xfrm>
          <a:prstGeom prst="rect">
            <a:avLst/>
          </a:prstGeom>
        </p:spPr>
      </p:pic>
      <p:pic>
        <p:nvPicPr>
          <p:cNvPr id="31" name="Picture 30" descr="A red sign with white text&#10;&#10;Description automatically generated">
            <a:extLst>
              <a:ext uri="{FF2B5EF4-FFF2-40B4-BE49-F238E27FC236}">
                <a16:creationId xmlns:a16="http://schemas.microsoft.com/office/drawing/2014/main" id="{F4699BD1-3029-E445-A38E-F9F2EB83DA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26" y="8259261"/>
            <a:ext cx="332953" cy="306867"/>
          </a:xfrm>
          <a:prstGeom prst="rect">
            <a:avLst/>
          </a:prstGeom>
        </p:spPr>
      </p:pic>
      <p:pic>
        <p:nvPicPr>
          <p:cNvPr id="32" name="Picture 31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42D80C0-B538-0F46-BFD3-9A73C67DB4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7031" y="7485310"/>
            <a:ext cx="392151" cy="5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6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33264-6833-CDE7-E4C4-26735B5F4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Global Reach &amp; Impact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E805FCD-BA63-813D-6D50-6F7875DA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9100" y="367760"/>
            <a:ext cx="376463" cy="37364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7BC31DD2-1609-F199-CF7F-569E70A8D98E}"/>
              </a:ext>
            </a:extLst>
          </p:cNvPr>
          <p:cNvGrpSpPr/>
          <p:nvPr/>
        </p:nvGrpSpPr>
        <p:grpSpPr>
          <a:xfrm>
            <a:off x="2987029" y="2433539"/>
            <a:ext cx="1506814" cy="2446707"/>
            <a:chOff x="2989770" y="2671998"/>
            <a:chExt cx="1506814" cy="2446707"/>
          </a:xfrm>
        </p:grpSpPr>
        <p:sp>
          <p:nvSpPr>
            <p:cNvPr id="4" name="Text Placeholder 3">
              <a:extLst>
                <a:ext uri="{FF2B5EF4-FFF2-40B4-BE49-F238E27FC236}">
                  <a16:creationId xmlns:a16="http://schemas.microsoft.com/office/drawing/2014/main" id="{583FE3F3-213B-0930-E0AC-C9C30403F65B}"/>
                </a:ext>
              </a:extLst>
            </p:cNvPr>
            <p:cNvSpPr txBox="1">
              <a:spLocks/>
            </p:cNvSpPr>
            <p:nvPr/>
          </p:nvSpPr>
          <p:spPr>
            <a:xfrm>
              <a:off x="2989770" y="4173793"/>
              <a:ext cx="1506814" cy="38048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0D8B9"/>
                </a:buClr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1.500 +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 Placeholder 3">
              <a:extLst>
                <a:ext uri="{FF2B5EF4-FFF2-40B4-BE49-F238E27FC236}">
                  <a16:creationId xmlns:a16="http://schemas.microsoft.com/office/drawing/2014/main" id="{2C2F991E-39F8-3559-E773-D73F367E6F98}"/>
                </a:ext>
              </a:extLst>
            </p:cNvPr>
            <p:cNvSpPr txBox="1">
              <a:spLocks/>
            </p:cNvSpPr>
            <p:nvPr/>
          </p:nvSpPr>
          <p:spPr>
            <a:xfrm>
              <a:off x="2989770" y="4565284"/>
              <a:ext cx="1506814" cy="553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rgbClr val="00D8B9"/>
                </a:buClr>
                <a:buSzTx/>
                <a:tabLst/>
                <a:defRPr/>
              </a:pPr>
              <a:r>
                <a:rPr lang="en-US" sz="1400">
                  <a:solidFill>
                    <a:schemeClr val="accent1"/>
                  </a:solidFill>
                </a:rPr>
                <a:t>Committed team members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1C4934A-6580-3223-673F-1841737AA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32619" y="2671998"/>
              <a:ext cx="1152000" cy="115200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43FB3BA-3246-A228-EACC-1A6E13E7BD6A}"/>
              </a:ext>
            </a:extLst>
          </p:cNvPr>
          <p:cNvGrpSpPr/>
          <p:nvPr/>
        </p:nvGrpSpPr>
        <p:grpSpPr>
          <a:xfrm>
            <a:off x="7579927" y="2433539"/>
            <a:ext cx="1590252" cy="2442444"/>
            <a:chOff x="7663819" y="2671998"/>
            <a:chExt cx="1590252" cy="2442444"/>
          </a:xfrm>
        </p:grpSpPr>
        <p:sp>
          <p:nvSpPr>
            <p:cNvPr id="12" name="Text Placeholder 3">
              <a:extLst>
                <a:ext uri="{FF2B5EF4-FFF2-40B4-BE49-F238E27FC236}">
                  <a16:creationId xmlns:a16="http://schemas.microsoft.com/office/drawing/2014/main" id="{1CE9F75D-2D9C-1773-ECE5-F185F4CC8D50}"/>
                </a:ext>
              </a:extLst>
            </p:cNvPr>
            <p:cNvSpPr txBox="1">
              <a:spLocks/>
            </p:cNvSpPr>
            <p:nvPr/>
          </p:nvSpPr>
          <p:spPr>
            <a:xfrm>
              <a:off x="7747257" y="4173793"/>
              <a:ext cx="1423376" cy="3804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rgbClr val="00D8B9"/>
                </a:buClr>
                <a:buSzTx/>
                <a:tabLst/>
                <a:defRPr/>
              </a:pPr>
              <a:r>
                <a:rPr lang="en-US" sz="1800" b="1">
                  <a:solidFill>
                    <a:schemeClr val="tx2"/>
                  </a:solidFill>
                </a:rPr>
                <a:t>33</a:t>
              </a:r>
            </a:p>
          </p:txBody>
        </p:sp>
        <p:sp>
          <p:nvSpPr>
            <p:cNvPr id="19" name="Text Placeholder 3">
              <a:extLst>
                <a:ext uri="{FF2B5EF4-FFF2-40B4-BE49-F238E27FC236}">
                  <a16:creationId xmlns:a16="http://schemas.microsoft.com/office/drawing/2014/main" id="{00464E27-F757-BBC5-7F4D-E36CB1506929}"/>
                </a:ext>
              </a:extLst>
            </p:cNvPr>
            <p:cNvSpPr txBox="1">
              <a:spLocks/>
            </p:cNvSpPr>
            <p:nvPr/>
          </p:nvSpPr>
          <p:spPr>
            <a:xfrm>
              <a:off x="7663819" y="4561021"/>
              <a:ext cx="1590252" cy="55342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rgbClr val="00D8B9"/>
                </a:buClr>
                <a:buSzTx/>
                <a:tabLst/>
                <a:defRPr/>
              </a:pPr>
              <a:r>
                <a:rPr lang="en-US" sz="1400">
                  <a:solidFill>
                    <a:schemeClr val="accent1"/>
                  </a:solidFill>
                </a:rPr>
                <a:t>Countries</a:t>
              </a:r>
              <a:br>
                <a:rPr lang="en-US" sz="1400">
                  <a:solidFill>
                    <a:schemeClr val="accent1"/>
                  </a:solidFill>
                </a:rPr>
              </a:br>
              <a:r>
                <a:rPr lang="en-US" sz="1400">
                  <a:solidFill>
                    <a:schemeClr val="accent1"/>
                  </a:solidFill>
                </a:rPr>
                <a:t>with own offices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54FC31F-F50A-CAB3-F41F-5421D578E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16253" y="2671998"/>
              <a:ext cx="1212633" cy="1152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B7AD4B2-3108-6502-CD28-91808771C79B}"/>
              </a:ext>
            </a:extLst>
          </p:cNvPr>
          <p:cNvGrpSpPr/>
          <p:nvPr/>
        </p:nvGrpSpPr>
        <p:grpSpPr>
          <a:xfrm>
            <a:off x="5502604" y="2433539"/>
            <a:ext cx="1206428" cy="2434852"/>
            <a:chOff x="5485442" y="2671998"/>
            <a:chExt cx="1206428" cy="2434852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E5B042F9-BA3B-2EC4-42A7-64AD0FC004C2}"/>
                </a:ext>
              </a:extLst>
            </p:cNvPr>
            <p:cNvSpPr txBox="1">
              <a:spLocks/>
            </p:cNvSpPr>
            <p:nvPr/>
          </p:nvSpPr>
          <p:spPr>
            <a:xfrm>
              <a:off x="5554558" y="4173793"/>
              <a:ext cx="1082884" cy="3804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rgbClr val="00D8B9"/>
                </a:buClr>
                <a:buSzTx/>
                <a:tabLst/>
                <a:defRPr/>
              </a:pPr>
              <a:r>
                <a:rPr lang="en-US" sz="1800" b="1">
                  <a:solidFill>
                    <a:schemeClr val="tx2"/>
                  </a:solidFill>
                </a:rPr>
                <a:t>46</a:t>
              </a:r>
            </a:p>
          </p:txBody>
        </p:sp>
        <p:sp>
          <p:nvSpPr>
            <p:cNvPr id="18" name="Text Placeholder 3">
              <a:extLst>
                <a:ext uri="{FF2B5EF4-FFF2-40B4-BE49-F238E27FC236}">
                  <a16:creationId xmlns:a16="http://schemas.microsoft.com/office/drawing/2014/main" id="{71C2A630-9ED4-D332-E6CE-D58308C09E14}"/>
                </a:ext>
              </a:extLst>
            </p:cNvPr>
            <p:cNvSpPr txBox="1">
              <a:spLocks/>
            </p:cNvSpPr>
            <p:nvPr/>
          </p:nvSpPr>
          <p:spPr>
            <a:xfrm>
              <a:off x="5513737" y="4553429"/>
              <a:ext cx="1178133" cy="55342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rgbClr val="00D8B9"/>
                </a:buClr>
                <a:buSzTx/>
                <a:tabLst/>
                <a:defRPr/>
              </a:pPr>
              <a:r>
                <a:rPr lang="en-US" sz="1400" dirty="0">
                  <a:solidFill>
                    <a:schemeClr val="accent1"/>
                  </a:solidFill>
                  <a:latin typeface="Open sans"/>
                  <a:ea typeface="Open sans"/>
                  <a:cs typeface="Open sans"/>
                </a:rPr>
                <a:t>Operating </a:t>
              </a:r>
              <a:br>
                <a:rPr lang="en-US" sz="1400" dirty="0"/>
              </a:br>
              <a:r>
                <a:rPr lang="en-US" sz="1400" dirty="0">
                  <a:solidFill>
                    <a:schemeClr val="accent1"/>
                  </a:solidFill>
                  <a:latin typeface="Open sans"/>
                  <a:ea typeface="Open sans"/>
                  <a:cs typeface="Open sans"/>
                </a:rPr>
                <a:t>companies</a:t>
              </a:r>
              <a:endParaRPr lang="en-US" sz="1400" dirty="0">
                <a:solidFill>
                  <a:schemeClr val="accent1"/>
                </a:solidFill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3739BB6-B781-C371-7DF1-F9EE80A58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85442" y="2671998"/>
              <a:ext cx="1152000" cy="1152000"/>
            </a:xfrm>
            <a:prstGeom prst="rect">
              <a:avLst/>
            </a:prstGeom>
          </p:spPr>
        </p:pic>
      </p:grp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7619F8E-7A1E-556C-897B-008BACCBC410}"/>
              </a:ext>
            </a:extLst>
          </p:cNvPr>
          <p:cNvSpPr txBox="1">
            <a:spLocks/>
          </p:cNvSpPr>
          <p:nvPr/>
        </p:nvSpPr>
        <p:spPr>
          <a:xfrm>
            <a:off x="8152323" y="6460250"/>
            <a:ext cx="1346784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>
                <a:solidFill>
                  <a:schemeClr val="tx2"/>
                </a:solidFill>
              </a:rPr>
              <a:t>Committed to UN 10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CC0507C7-388D-8E50-48DD-044C00AA21EC}"/>
              </a:ext>
            </a:extLst>
          </p:cNvPr>
          <p:cNvSpPr txBox="1">
            <a:spLocks/>
          </p:cNvSpPr>
          <p:nvPr/>
        </p:nvSpPr>
        <p:spPr>
          <a:xfrm>
            <a:off x="2658097" y="6462498"/>
            <a:ext cx="1346795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 dirty="0">
                <a:solidFill>
                  <a:schemeClr val="tx2"/>
                </a:solidFill>
              </a:rPr>
              <a:t>Certified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74B58488-AD48-9794-F56F-D05BBC7AABE2}"/>
              </a:ext>
            </a:extLst>
          </p:cNvPr>
          <p:cNvSpPr txBox="1">
            <a:spLocks/>
          </p:cNvSpPr>
          <p:nvPr/>
        </p:nvSpPr>
        <p:spPr>
          <a:xfrm>
            <a:off x="4031659" y="6462498"/>
            <a:ext cx="1346782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>
                <a:solidFill>
                  <a:schemeClr val="tx2"/>
                </a:solidFill>
              </a:rPr>
              <a:t>ISAE 3402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3A16BDB-D51D-8105-BB20-0104976C9B4C}"/>
              </a:ext>
            </a:extLst>
          </p:cNvPr>
          <p:cNvSpPr txBox="1">
            <a:spLocks/>
          </p:cNvSpPr>
          <p:nvPr/>
        </p:nvSpPr>
        <p:spPr>
          <a:xfrm>
            <a:off x="5405206" y="6460250"/>
            <a:ext cx="1346792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>
                <a:solidFill>
                  <a:schemeClr val="tx2"/>
                </a:solidFill>
              </a:rPr>
              <a:t>ISO 27001 certified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C32D5E8-6EDF-DDD2-BD18-C1E4F8051BD7}"/>
              </a:ext>
            </a:extLst>
          </p:cNvPr>
          <p:cNvSpPr txBox="1">
            <a:spLocks/>
          </p:cNvSpPr>
          <p:nvPr/>
        </p:nvSpPr>
        <p:spPr>
          <a:xfrm>
            <a:off x="6778764" y="6460250"/>
            <a:ext cx="1346791" cy="22038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rgbClr val="00D8B9"/>
              </a:buClr>
              <a:buSzTx/>
              <a:tabLst/>
              <a:defRPr/>
            </a:pPr>
            <a:r>
              <a:rPr lang="en-US" sz="800" b="1">
                <a:solidFill>
                  <a:schemeClr val="tx2"/>
                </a:solidFill>
              </a:rPr>
              <a:t>100% owned by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50330F3-B0B2-E3B4-4BB7-4137FB3D73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6457" y="6287243"/>
            <a:ext cx="571402" cy="147611"/>
          </a:xfrm>
          <a:prstGeom prst="rect">
            <a:avLst/>
          </a:prstGeom>
        </p:spPr>
      </p:pic>
      <p:pic>
        <p:nvPicPr>
          <p:cNvPr id="35" name="Picture 3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E7EBFC0-2578-9220-5A62-A971642C9DE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6265"/>
          <a:stretch/>
        </p:blipFill>
        <p:spPr>
          <a:xfrm>
            <a:off x="8599601" y="5969850"/>
            <a:ext cx="452228" cy="465003"/>
          </a:xfrm>
          <a:prstGeom prst="rect">
            <a:avLst/>
          </a:prstGeom>
        </p:spPr>
      </p:pic>
      <p:pic>
        <p:nvPicPr>
          <p:cNvPr id="36" name="Picture 35" descr="A blue circle with text and numbers&#10;&#10;Description automatically generated">
            <a:extLst>
              <a:ext uri="{FF2B5EF4-FFF2-40B4-BE49-F238E27FC236}">
                <a16:creationId xmlns:a16="http://schemas.microsoft.com/office/drawing/2014/main" id="{0F0E4D6E-BB77-E19A-C528-7CD6668030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2544" y="6069844"/>
            <a:ext cx="365009" cy="365009"/>
          </a:xfrm>
          <a:prstGeom prst="rect">
            <a:avLst/>
          </a:prstGeom>
        </p:spPr>
      </p:pic>
      <p:pic>
        <p:nvPicPr>
          <p:cNvPr id="37" name="Picture 36" descr="A red sign with white text&#10;&#10;Description automatically generated">
            <a:extLst>
              <a:ext uri="{FF2B5EF4-FFF2-40B4-BE49-F238E27FC236}">
                <a16:creationId xmlns:a16="http://schemas.microsoft.com/office/drawing/2014/main" id="{0AC5C465-532C-7103-B580-BAC9DB948E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126" y="6127986"/>
            <a:ext cx="332953" cy="30686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1C11FFB0-780B-DB3F-9228-E7D7B7FE950C}"/>
              </a:ext>
            </a:extLst>
          </p:cNvPr>
          <p:cNvGrpSpPr/>
          <p:nvPr/>
        </p:nvGrpSpPr>
        <p:grpSpPr>
          <a:xfrm>
            <a:off x="466437" y="2433539"/>
            <a:ext cx="1511831" cy="2204293"/>
            <a:chOff x="622199" y="2671998"/>
            <a:chExt cx="1511831" cy="2204293"/>
          </a:xfrm>
        </p:grpSpPr>
        <p:sp>
          <p:nvSpPr>
            <p:cNvPr id="16" name="Text Placeholder 3">
              <a:extLst>
                <a:ext uri="{FF2B5EF4-FFF2-40B4-BE49-F238E27FC236}">
                  <a16:creationId xmlns:a16="http://schemas.microsoft.com/office/drawing/2014/main" id="{F1B772B4-83E6-83AF-493F-B77A14900D18}"/>
                </a:ext>
              </a:extLst>
            </p:cNvPr>
            <p:cNvSpPr txBox="1">
              <a:spLocks/>
            </p:cNvSpPr>
            <p:nvPr/>
          </p:nvSpPr>
          <p:spPr>
            <a:xfrm>
              <a:off x="622200" y="4559858"/>
              <a:ext cx="1511830" cy="31643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rgbClr val="00D8B9"/>
                </a:buClr>
                <a:buSzTx/>
                <a:tabLst/>
                <a:defRPr/>
              </a:pPr>
              <a:r>
                <a:rPr lang="en-US" sz="1400">
                  <a:solidFill>
                    <a:schemeClr val="accent1"/>
                  </a:solidFill>
                </a:rPr>
                <a:t>Global revenue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C46793AC-E994-6D99-17BC-79A47AEFA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35422" y="2671998"/>
              <a:ext cx="1212633" cy="1152000"/>
            </a:xfrm>
            <a:prstGeom prst="rect">
              <a:avLst/>
            </a:prstGeom>
          </p:spPr>
        </p:pic>
        <p:sp>
          <p:nvSpPr>
            <p:cNvPr id="39" name="Text Placeholder 3">
              <a:extLst>
                <a:ext uri="{FF2B5EF4-FFF2-40B4-BE49-F238E27FC236}">
                  <a16:creationId xmlns:a16="http://schemas.microsoft.com/office/drawing/2014/main" id="{FAC0EF74-0551-909C-A509-0BFE7F5D1FD5}"/>
                </a:ext>
              </a:extLst>
            </p:cNvPr>
            <p:cNvSpPr txBox="1">
              <a:spLocks/>
            </p:cNvSpPr>
            <p:nvPr/>
          </p:nvSpPr>
          <p:spPr>
            <a:xfrm>
              <a:off x="622199" y="4173793"/>
              <a:ext cx="1511830" cy="380489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rgbClr val="00D8B9"/>
                </a:buClr>
                <a:buSzTx/>
                <a:tabLst/>
                <a:defRPr/>
              </a:pPr>
              <a:r>
                <a:rPr lang="en-US" sz="1800" b="1" dirty="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185.000.000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BE5C5A-4B63-EBB6-2D2F-FDAC9C340CA9}"/>
              </a:ext>
            </a:extLst>
          </p:cNvPr>
          <p:cNvGrpSpPr/>
          <p:nvPr/>
        </p:nvGrpSpPr>
        <p:grpSpPr>
          <a:xfrm>
            <a:off x="10095502" y="2433539"/>
            <a:ext cx="1516838" cy="2434851"/>
            <a:chOff x="10057970" y="2671998"/>
            <a:chExt cx="1516838" cy="2434851"/>
          </a:xfrm>
        </p:grpSpPr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23D503EF-F672-A255-2DB2-D600159A7C75}"/>
                </a:ext>
              </a:extLst>
            </p:cNvPr>
            <p:cNvSpPr txBox="1">
              <a:spLocks/>
            </p:cNvSpPr>
            <p:nvPr/>
          </p:nvSpPr>
          <p:spPr>
            <a:xfrm>
              <a:off x="10057970" y="4553428"/>
              <a:ext cx="1516838" cy="553421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>
                  <a:solidFill>
                    <a:schemeClr val="accent1"/>
                  </a:solidFill>
                  <a:latin typeface="Open sans"/>
                  <a:ea typeface="Open sans"/>
                  <a:cs typeface="Open sans"/>
                </a:rPr>
                <a:t>Valued customers</a:t>
              </a:r>
              <a:endParaRPr lang="en-US">
                <a:solidFill>
                  <a:schemeClr val="accent1"/>
                </a:solidFill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7466633-E192-026B-D3DE-1B77002B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205831" y="2671998"/>
              <a:ext cx="1152000" cy="1152000"/>
            </a:xfrm>
            <a:prstGeom prst="rect">
              <a:avLst/>
            </a:prstGeom>
          </p:spPr>
        </p:pic>
        <p:sp>
          <p:nvSpPr>
            <p:cNvPr id="40" name="Text Placeholder 3">
              <a:extLst>
                <a:ext uri="{FF2B5EF4-FFF2-40B4-BE49-F238E27FC236}">
                  <a16:creationId xmlns:a16="http://schemas.microsoft.com/office/drawing/2014/main" id="{51B7B63D-26FB-0E08-63A2-466C83DB1E1D}"/>
                </a:ext>
              </a:extLst>
            </p:cNvPr>
            <p:cNvSpPr txBox="1">
              <a:spLocks/>
            </p:cNvSpPr>
            <p:nvPr/>
          </p:nvSpPr>
          <p:spPr>
            <a:xfrm>
              <a:off x="10057970" y="4173793"/>
              <a:ext cx="1516838" cy="38048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0" indent="0" algn="l" defTabSz="914400" rtl="0" eaLnBrk="1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1pPr>
              <a:lvl2pPr marL="1778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tabLst/>
                <a:defRPr sz="28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2pPr>
              <a:lvl3pPr marL="355600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4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3pPr>
              <a:lvl4pPr marL="5413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4pPr>
              <a:lvl5pPr marL="719138" indent="0" algn="l" defTabSz="914400" rtl="0" eaLnBrk="1" latinLnBrk="0" hangingPunct="1">
                <a:lnSpc>
                  <a:spcPct val="110000"/>
                </a:lnSpc>
                <a:spcBef>
                  <a:spcPts val="500"/>
                </a:spcBef>
                <a:spcAft>
                  <a:spcPts val="900"/>
                </a:spcAft>
                <a:buClr>
                  <a:schemeClr val="accent3"/>
                </a:buClr>
                <a:buFont typeface="Arial" panose="020B0604020202020204" pitchFamily="34" charset="0"/>
                <a:buNone/>
                <a:defRPr sz="2000" b="0" i="0" kern="0" spc="0" baseline="0">
                  <a:solidFill>
                    <a:schemeClr val="tx1"/>
                  </a:solidFill>
                  <a:latin typeface="Open sans" panose="020B0606030504020204" pitchFamily="2" charset="0"/>
                  <a:ea typeface="Open sans" panose="020B0606030504020204" pitchFamily="2" charset="0"/>
                  <a:cs typeface="Open sans" panose="020B0606030504020204" pitchFamily="2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algn="ctr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900"/>
                </a:spcAft>
                <a:buClr>
                  <a:srgbClr val="00D8B9"/>
                </a:buClr>
                <a:buSzTx/>
                <a:tabLst/>
                <a:defRPr/>
              </a:pPr>
              <a:r>
                <a:rPr lang="en-US" sz="1800" b="1">
                  <a:solidFill>
                    <a:schemeClr val="tx2"/>
                  </a:solidFill>
                </a:rPr>
                <a:t>1.000 +</a:t>
              </a:r>
            </a:p>
          </p:txBody>
        </p:sp>
      </p:grpSp>
      <p:sp>
        <p:nvSpPr>
          <p:cNvPr id="58" name=" 2">
            <a:extLst>
              <a:ext uri="{FF2B5EF4-FFF2-40B4-BE49-F238E27FC236}">
                <a16:creationId xmlns:a16="http://schemas.microsoft.com/office/drawing/2014/main" id="{7E37E5D0-9EEE-AFE1-566F-A61713801A58}"/>
              </a:ext>
            </a:extLst>
          </p:cNvPr>
          <p:cNvSpPr txBox="1">
            <a:spLocks/>
          </p:cNvSpPr>
          <p:nvPr/>
        </p:nvSpPr>
        <p:spPr>
          <a:xfrm>
            <a:off x="466435" y="903745"/>
            <a:ext cx="5778643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3"/>
                </a:solidFill>
              </a:rPr>
              <a:t>Generating impact for insurance &amp; risk management</a:t>
            </a:r>
          </a:p>
        </p:txBody>
      </p:sp>
      <p:pic>
        <p:nvPicPr>
          <p:cNvPr id="7" name="Picture 6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1DDF9E0A-C42E-0B21-EEBB-7FFDCF275C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57031" y="5928750"/>
            <a:ext cx="392151" cy="5547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24A14D-0078-4C4A-6888-EB8FE58CC443}"/>
              </a:ext>
            </a:extLst>
          </p:cNvPr>
          <p:cNvSpPr/>
          <p:nvPr/>
        </p:nvSpPr>
        <p:spPr>
          <a:xfrm>
            <a:off x="1" y="-11809769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E24B3-3809-C646-7D89-6F4B64BB044F}"/>
              </a:ext>
            </a:extLst>
          </p:cNvPr>
          <p:cNvSpPr/>
          <p:nvPr/>
        </p:nvSpPr>
        <p:spPr>
          <a:xfrm>
            <a:off x="4064001" y="-9662766"/>
            <a:ext cx="406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E98970-A208-CCF9-41D8-DAEB9096D67D}"/>
              </a:ext>
            </a:extLst>
          </p:cNvPr>
          <p:cNvSpPr/>
          <p:nvPr/>
        </p:nvSpPr>
        <p:spPr>
          <a:xfrm>
            <a:off x="8128000" y="-7391610"/>
            <a:ext cx="406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 2">
            <a:extLst>
              <a:ext uri="{FF2B5EF4-FFF2-40B4-BE49-F238E27FC236}">
                <a16:creationId xmlns:a16="http://schemas.microsoft.com/office/drawing/2014/main" id="{DB1F0676-C0BE-ABF7-F807-E2A3B235E174}"/>
              </a:ext>
            </a:extLst>
          </p:cNvPr>
          <p:cNvSpPr txBox="1">
            <a:spLocks/>
          </p:cNvSpPr>
          <p:nvPr/>
        </p:nvSpPr>
        <p:spPr>
          <a:xfrm>
            <a:off x="466437" y="-8963052"/>
            <a:ext cx="3131125" cy="337312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The pioneering of the Green Card system put Van Ameyde on the map. This was just the beginning of our core business, </a:t>
            </a:r>
            <a:r>
              <a:rPr lang="en-US" b="1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cross border claims</a:t>
            </a:r>
            <a:r>
              <a:rPr lang="en-US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, and our international expansion.</a:t>
            </a:r>
          </a:p>
        </p:txBody>
      </p:sp>
      <p:sp>
        <p:nvSpPr>
          <p:cNvPr id="15" name=" 9">
            <a:extLst>
              <a:ext uri="{FF2B5EF4-FFF2-40B4-BE49-F238E27FC236}">
                <a16:creationId xmlns:a16="http://schemas.microsoft.com/office/drawing/2014/main" id="{DE845BFB-7C93-9951-1DAB-A4C6E6139005}"/>
              </a:ext>
            </a:extLst>
          </p:cNvPr>
          <p:cNvSpPr txBox="1">
            <a:spLocks/>
          </p:cNvSpPr>
          <p:nvPr/>
        </p:nvSpPr>
        <p:spPr>
          <a:xfrm>
            <a:off x="4496584" y="-6816049"/>
            <a:ext cx="3164977" cy="3373122"/>
          </a:xfrm>
          <a:prstGeom prst="rect">
            <a:avLst/>
          </a:prstGeom>
          <a:noFill/>
        </p:spPr>
        <p:txBody>
          <a:bodyPr vert="horz" lIns="90000" tIns="46800" rIns="90000" bIns="468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Our expertise and international reach provides the </a:t>
            </a:r>
            <a:r>
              <a:rPr lang="en-US" sz="16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one-stop-shop</a:t>
            </a:r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that our clients need.</a:t>
            </a:r>
            <a:endParaRPr lang="en-US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  <a:p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From claims handling to IT, marine surveying and all in between, Van Ameyde is the brand for </a:t>
            </a:r>
            <a:r>
              <a:rPr lang="en-US" sz="1600" b="1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all business lines</a:t>
            </a:r>
            <a:r>
              <a:rPr lang="en-US" sz="160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 throughout the entire claims process.</a:t>
            </a:r>
            <a:endParaRPr lang="en-US">
              <a:solidFill>
                <a:schemeClr val="tx2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6" name=" 9">
            <a:extLst>
              <a:ext uri="{FF2B5EF4-FFF2-40B4-BE49-F238E27FC236}">
                <a16:creationId xmlns:a16="http://schemas.microsoft.com/office/drawing/2014/main" id="{0B096DD9-07AC-6B6A-4607-D4E52CF1D475}"/>
              </a:ext>
            </a:extLst>
          </p:cNvPr>
          <p:cNvSpPr txBox="1">
            <a:spLocks/>
          </p:cNvSpPr>
          <p:nvPr/>
        </p:nvSpPr>
        <p:spPr>
          <a:xfrm>
            <a:off x="8526731" y="-4544893"/>
            <a:ext cx="3198831" cy="3373122"/>
          </a:xfrm>
          <a:prstGeom prst="rect">
            <a:avLst/>
          </a:prstGeom>
          <a:noFill/>
        </p:spPr>
        <p:txBody>
          <a:bodyPr vert="horz" lIns="90000" tIns="46800" rIns="90000" bIns="4680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Tomorrow, we will be recognized as the </a:t>
            </a:r>
            <a:r>
              <a:rPr lang="en-US" sz="1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expert 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of the </a:t>
            </a:r>
            <a:r>
              <a:rPr lang="en-US" sz="1600" b="1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entire claims process</a:t>
            </a:r>
            <a:r>
              <a:rPr lang="en-US" sz="160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, offering unmatched AI-powered claims software.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 3">
            <a:extLst>
              <a:ext uri="{FF2B5EF4-FFF2-40B4-BE49-F238E27FC236}">
                <a16:creationId xmlns:a16="http://schemas.microsoft.com/office/drawing/2014/main" id="{7EF64C3C-3D46-65D6-C78D-25DC409C0EE1}"/>
              </a:ext>
            </a:extLst>
          </p:cNvPr>
          <p:cNvSpPr txBox="1">
            <a:spLocks/>
          </p:cNvSpPr>
          <p:nvPr/>
        </p:nvSpPr>
        <p:spPr>
          <a:xfrm>
            <a:off x="8526732" y="-5312644"/>
            <a:ext cx="3198830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Future</a:t>
            </a:r>
          </a:p>
        </p:txBody>
      </p:sp>
      <p:sp>
        <p:nvSpPr>
          <p:cNvPr id="30" name=" 3">
            <a:extLst>
              <a:ext uri="{FF2B5EF4-FFF2-40B4-BE49-F238E27FC236}">
                <a16:creationId xmlns:a16="http://schemas.microsoft.com/office/drawing/2014/main" id="{2D449863-AE1D-9719-DC97-51BA0622E5F8}"/>
              </a:ext>
            </a:extLst>
          </p:cNvPr>
          <p:cNvSpPr txBox="1">
            <a:spLocks/>
          </p:cNvSpPr>
          <p:nvPr/>
        </p:nvSpPr>
        <p:spPr>
          <a:xfrm>
            <a:off x="4496585" y="-7583800"/>
            <a:ext cx="3198830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Now</a:t>
            </a:r>
          </a:p>
        </p:txBody>
      </p:sp>
      <p:sp>
        <p:nvSpPr>
          <p:cNvPr id="41" name=" 3">
            <a:extLst>
              <a:ext uri="{FF2B5EF4-FFF2-40B4-BE49-F238E27FC236}">
                <a16:creationId xmlns:a16="http://schemas.microsoft.com/office/drawing/2014/main" id="{937652E9-7591-38B9-925B-13CA3E939A11}"/>
              </a:ext>
            </a:extLst>
          </p:cNvPr>
          <p:cNvSpPr txBox="1">
            <a:spLocks/>
          </p:cNvSpPr>
          <p:nvPr/>
        </p:nvSpPr>
        <p:spPr>
          <a:xfrm>
            <a:off x="466440" y="-9730803"/>
            <a:ext cx="3198830" cy="651997"/>
          </a:xfrm>
          <a:prstGeom prst="rect">
            <a:avLst/>
          </a:prstGeom>
          <a:noFill/>
        </p:spPr>
        <p:txBody>
          <a:bodyPr vert="horz" lIns="90000" tIns="46800" rIns="90000" bIns="4680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solidFill>
                  <a:schemeClr val="accent3"/>
                </a:solidFill>
              </a:rPr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15413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E5516-5F6E-F010-AEE5-0DD877F95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ADEC7-4201-05E0-E76E-75CF3D12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Sustainability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C654E8-D6DF-BE68-DEEC-93D6344E8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9100" y="367760"/>
            <a:ext cx="376463" cy="373640"/>
          </a:xfrm>
          <a:prstGeom prst="rect">
            <a:avLst/>
          </a:prstGeom>
        </p:spPr>
      </p:pic>
      <p:sp>
        <p:nvSpPr>
          <p:cNvPr id="58" name=" 2">
            <a:extLst>
              <a:ext uri="{FF2B5EF4-FFF2-40B4-BE49-F238E27FC236}">
                <a16:creationId xmlns:a16="http://schemas.microsoft.com/office/drawing/2014/main" id="{E971B05D-C6EB-6C7C-BD7C-61B85BB0B3F7}"/>
              </a:ext>
            </a:extLst>
          </p:cNvPr>
          <p:cNvSpPr txBox="1">
            <a:spLocks/>
          </p:cNvSpPr>
          <p:nvPr/>
        </p:nvSpPr>
        <p:spPr>
          <a:xfrm>
            <a:off x="466435" y="903745"/>
            <a:ext cx="6509327" cy="646331"/>
          </a:xfrm>
          <a:prstGeom prst="rect">
            <a:avLst/>
          </a:prstGeom>
        </p:spPr>
        <p:txBody>
          <a:bodyPr wrap="square" lIns="0" tIns="45720" rIns="91440" bIns="4572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3"/>
                </a:solidFill>
              </a:rPr>
              <a:t>Together towards an environmentally responsible future</a:t>
            </a:r>
          </a:p>
          <a:p>
            <a:endParaRPr lang="en-US">
              <a:solidFill>
                <a:schemeClr val="accent3"/>
              </a:solidFill>
              <a:ea typeface="Open Sans"/>
              <a:cs typeface="Open Sans"/>
            </a:endParaRPr>
          </a:p>
        </p:txBody>
      </p:sp>
      <p:sp>
        <p:nvSpPr>
          <p:cNvPr id="4" name=" 2">
            <a:extLst>
              <a:ext uri="{FF2B5EF4-FFF2-40B4-BE49-F238E27FC236}">
                <a16:creationId xmlns:a16="http://schemas.microsoft.com/office/drawing/2014/main" id="{BDBEAEB5-36EB-FA10-C353-D4749E1B80A0}"/>
              </a:ext>
            </a:extLst>
          </p:cNvPr>
          <p:cNvSpPr txBox="1">
            <a:spLocks/>
          </p:cNvSpPr>
          <p:nvPr/>
        </p:nvSpPr>
        <p:spPr>
          <a:xfrm>
            <a:off x="466435" y="2730497"/>
            <a:ext cx="6202220" cy="1397001"/>
          </a:xfrm>
          <a:prstGeom prst="rect">
            <a:avLst/>
          </a:prstGeom>
        </p:spPr>
        <p:txBody>
          <a:bodyPr lIns="0" tIns="45720" rIns="91440" bIns="45720" anchor="t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We have partnered with EcoVadis, a leading authority in sustainability assessments, to evaluate our policies, processes, and performance across four key pillars:</a:t>
            </a:r>
            <a:endParaRPr lang="en-US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rgbClr val="00D8B9"/>
              </a:solidFill>
            </a:endParaRPr>
          </a:p>
        </p:txBody>
      </p:sp>
      <p:pic>
        <p:nvPicPr>
          <p:cNvPr id="20" name="Picture 19" descr="A group of circular labels with text and numbers&#10;&#10;Description automatically generated">
            <a:extLst>
              <a:ext uri="{FF2B5EF4-FFF2-40B4-BE49-F238E27FC236}">
                <a16:creationId xmlns:a16="http://schemas.microsoft.com/office/drawing/2014/main" id="{1A0B94ED-D918-B52A-2164-8CC93FC1B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472" y="2214581"/>
            <a:ext cx="3929929" cy="208333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EE320A3-C17C-B582-8D07-3CC991A26883}"/>
              </a:ext>
            </a:extLst>
          </p:cNvPr>
          <p:cNvGrpSpPr/>
          <p:nvPr/>
        </p:nvGrpSpPr>
        <p:grpSpPr>
          <a:xfrm>
            <a:off x="466435" y="4643419"/>
            <a:ext cx="2281380" cy="1729671"/>
            <a:chOff x="466435" y="4643419"/>
            <a:chExt cx="2281380" cy="172967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63347F-A3AB-EB6F-E410-98FD05DA2374}"/>
                </a:ext>
              </a:extLst>
            </p:cNvPr>
            <p:cNvSpPr/>
            <p:nvPr/>
          </p:nvSpPr>
          <p:spPr>
            <a:xfrm>
              <a:off x="466435" y="4643419"/>
              <a:ext cx="2281380" cy="1729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254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40897D-AD16-8D99-F0EC-3C5A475CF58C}"/>
                </a:ext>
              </a:extLst>
            </p:cNvPr>
            <p:cNvSpPr txBox="1"/>
            <p:nvPr/>
          </p:nvSpPr>
          <p:spPr>
            <a:xfrm>
              <a:off x="466435" y="5684770"/>
              <a:ext cx="228138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Environment</a:t>
              </a:r>
              <a:endParaRPr lang="en-US"/>
            </a:p>
          </p:txBody>
        </p:sp>
        <p:pic>
          <p:nvPicPr>
            <p:cNvPr id="25" name="Picture 24" descr="A blue and green logo&#10;&#10;Description automatically generated">
              <a:extLst>
                <a:ext uri="{FF2B5EF4-FFF2-40B4-BE49-F238E27FC236}">
                  <a16:creationId xmlns:a16="http://schemas.microsoft.com/office/drawing/2014/main" id="{3AE72C18-83C4-C479-06CD-0E32F5CBA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32805" y="4874064"/>
              <a:ext cx="548640" cy="54864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65A7F10-C40C-EA67-1E4E-CC578F7007A4}"/>
              </a:ext>
            </a:extLst>
          </p:cNvPr>
          <p:cNvGrpSpPr/>
          <p:nvPr/>
        </p:nvGrpSpPr>
        <p:grpSpPr>
          <a:xfrm>
            <a:off x="2969490" y="4643419"/>
            <a:ext cx="2281380" cy="1729671"/>
            <a:chOff x="2969490" y="4643419"/>
            <a:chExt cx="2281380" cy="17296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2324A0-C216-2052-6C84-B5B154ADFEE3}"/>
                </a:ext>
              </a:extLst>
            </p:cNvPr>
            <p:cNvSpPr/>
            <p:nvPr/>
          </p:nvSpPr>
          <p:spPr>
            <a:xfrm>
              <a:off x="2969490" y="4643419"/>
              <a:ext cx="2281380" cy="1729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254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9E8C024-CE4A-3DC7-8CA2-BCA509E8045D}"/>
                </a:ext>
              </a:extLst>
            </p:cNvPr>
            <p:cNvSpPr txBox="1"/>
            <p:nvPr/>
          </p:nvSpPr>
          <p:spPr>
            <a:xfrm>
              <a:off x="2969490" y="5546270"/>
              <a:ext cx="22813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Social Responsibility</a:t>
              </a:r>
              <a:endParaRPr lang="en-US"/>
            </a:p>
          </p:txBody>
        </p:sp>
        <p:pic>
          <p:nvPicPr>
            <p:cNvPr id="28" name="Picture 27" descr="A hand holding a group of people&#10;&#10;Description automatically generated">
              <a:extLst>
                <a:ext uri="{FF2B5EF4-FFF2-40B4-BE49-F238E27FC236}">
                  <a16:creationId xmlns:a16="http://schemas.microsoft.com/office/drawing/2014/main" id="{5FAB9788-7B6F-6E11-323F-7983AD65B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5859" y="4874064"/>
              <a:ext cx="548640" cy="54864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C992EE-D215-0217-7D6D-713C1574174E}"/>
              </a:ext>
            </a:extLst>
          </p:cNvPr>
          <p:cNvGrpSpPr/>
          <p:nvPr/>
        </p:nvGrpSpPr>
        <p:grpSpPr>
          <a:xfrm>
            <a:off x="5472545" y="4643419"/>
            <a:ext cx="2281380" cy="1729671"/>
            <a:chOff x="5472545" y="4643419"/>
            <a:chExt cx="2281380" cy="172967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F109E19-714C-EF04-EF4F-4FB2A5344A77}"/>
                </a:ext>
              </a:extLst>
            </p:cNvPr>
            <p:cNvSpPr/>
            <p:nvPr/>
          </p:nvSpPr>
          <p:spPr>
            <a:xfrm>
              <a:off x="5472545" y="4643419"/>
              <a:ext cx="2281380" cy="1729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254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A1D95D-CD4B-E4CD-20EC-3FD494294C34}"/>
                </a:ext>
              </a:extLst>
            </p:cNvPr>
            <p:cNvSpPr txBox="1"/>
            <p:nvPr/>
          </p:nvSpPr>
          <p:spPr>
            <a:xfrm>
              <a:off x="5472545" y="5546270"/>
              <a:ext cx="22813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Corporate Governance</a:t>
              </a:r>
              <a:endParaRPr lang="en-US"/>
            </a:p>
          </p:txBody>
        </p:sp>
        <p:pic>
          <p:nvPicPr>
            <p:cNvPr id="31" name="Picture 30" descr="A blue and green outline of a document with a shield&#10;&#10;Description automatically generated">
              <a:extLst>
                <a:ext uri="{FF2B5EF4-FFF2-40B4-BE49-F238E27FC236}">
                  <a16:creationId xmlns:a16="http://schemas.microsoft.com/office/drawing/2014/main" id="{32A9BC40-DA53-7B54-F4D1-02AC051B2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8914" y="4874064"/>
              <a:ext cx="548640" cy="54864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937B13-2954-5DBF-039A-3D46A05BC6D6}"/>
              </a:ext>
            </a:extLst>
          </p:cNvPr>
          <p:cNvGrpSpPr/>
          <p:nvPr/>
        </p:nvGrpSpPr>
        <p:grpSpPr>
          <a:xfrm>
            <a:off x="7975600" y="4643419"/>
            <a:ext cx="2281380" cy="1729671"/>
            <a:chOff x="7975600" y="4643419"/>
            <a:chExt cx="2281380" cy="172967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5FF2D9-C13B-78AB-FC7F-CC947315FD13}"/>
                </a:ext>
              </a:extLst>
            </p:cNvPr>
            <p:cNvSpPr/>
            <p:nvPr/>
          </p:nvSpPr>
          <p:spPr>
            <a:xfrm>
              <a:off x="7975600" y="4643419"/>
              <a:ext cx="2281380" cy="17296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01600" dist="25400" dir="2700000" algn="tl" rotWithShape="0">
                <a:schemeClr val="accent4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A5F2CA-0A8D-5AAD-4E23-CB3924C67A9D}"/>
                </a:ext>
              </a:extLst>
            </p:cNvPr>
            <p:cNvSpPr txBox="1"/>
            <p:nvPr/>
          </p:nvSpPr>
          <p:spPr>
            <a:xfrm>
              <a:off x="7975600" y="5546270"/>
              <a:ext cx="22813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>
                  <a:solidFill>
                    <a:schemeClr val="tx2"/>
                  </a:solidFill>
                  <a:latin typeface="Open sans"/>
                  <a:ea typeface="Open sans"/>
                  <a:cs typeface="Open sans"/>
                </a:rPr>
                <a:t>Sustainable Procurement</a:t>
              </a:r>
              <a:endParaRPr lang="en-US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3EABDFEC-043F-5AD0-35FB-8F2845800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41969" y="4874064"/>
              <a:ext cx="548640" cy="5486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9546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C18F-38E1-EA5F-1A4D-30F7DABD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oto Serif"/>
                <a:ea typeface="Noto Serif"/>
                <a:cs typeface="Noto Serif"/>
              </a:rPr>
              <a:t>Our Capabilities</a:t>
            </a:r>
            <a:endParaRPr lang="en-US"/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D41571F9-5B55-115B-4B3D-D75C138A38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6436" y="2405708"/>
            <a:ext cx="8742219" cy="3360331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Deep local </a:t>
            </a: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claims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A strong network across </a:t>
            </a: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Claims platform </a:t>
            </a: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ECHO®</a:t>
            </a:r>
            <a:endParaRPr lang="en-US" sz="2000">
              <a:solidFill>
                <a:schemeClr val="accent3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Easy to </a:t>
            </a: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integrate</a:t>
            </a:r>
            <a:r>
              <a:rPr lang="en-US" sz="2000" dirty="0"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(ecosystems, platforms, portals, etc.)</a:t>
            </a: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Open sans"/>
                <a:ea typeface="Open sans"/>
                <a:cs typeface="Open sans"/>
              </a:rPr>
              <a:t>Compliant with international and local </a:t>
            </a:r>
            <a:r>
              <a:rPr lang="en-US" sz="2000" b="1" dirty="0">
                <a:solidFill>
                  <a:schemeClr val="accent3"/>
                </a:solidFill>
                <a:latin typeface="Open sans"/>
                <a:ea typeface="Open sans"/>
                <a:cs typeface="Open sans"/>
              </a:rPr>
              <a:t>regulatory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534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3040-4622-95A7-3353-E7D0BDDD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ABD6-8B1D-9907-D27B-A7F21E9A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oto Serif"/>
                <a:ea typeface="Noto Serif"/>
                <a:cs typeface="Noto Serif"/>
              </a:rPr>
              <a:t>ECHO Claims Platform</a:t>
            </a:r>
            <a:endParaRPr lang="en-US"/>
          </a:p>
        </p:txBody>
      </p:sp>
      <p:sp>
        <p:nvSpPr>
          <p:cNvPr id="6" name=" 2">
            <a:extLst>
              <a:ext uri="{FF2B5EF4-FFF2-40B4-BE49-F238E27FC236}">
                <a16:creationId xmlns:a16="http://schemas.microsoft.com/office/drawing/2014/main" id="{D6C2A5AE-60A3-8F53-A124-D116B4D9E6F0}"/>
              </a:ext>
            </a:extLst>
          </p:cNvPr>
          <p:cNvSpPr txBox="1">
            <a:spLocks/>
          </p:cNvSpPr>
          <p:nvPr/>
        </p:nvSpPr>
        <p:spPr>
          <a:xfrm>
            <a:off x="466435" y="903745"/>
            <a:ext cx="9827491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3"/>
                </a:solidFill>
              </a:rPr>
              <a:t>Seamlessly connecting and uniting all international aspects of your operations</a:t>
            </a:r>
          </a:p>
        </p:txBody>
      </p:sp>
      <p:sp>
        <p:nvSpPr>
          <p:cNvPr id="8" name=" 2">
            <a:extLst>
              <a:ext uri="{FF2B5EF4-FFF2-40B4-BE49-F238E27FC236}">
                <a16:creationId xmlns:a16="http://schemas.microsoft.com/office/drawing/2014/main" id="{5DA473F8-998F-BB09-16FA-0B8CC0252886}"/>
              </a:ext>
            </a:extLst>
          </p:cNvPr>
          <p:cNvSpPr txBox="1">
            <a:spLocks/>
          </p:cNvSpPr>
          <p:nvPr/>
        </p:nvSpPr>
        <p:spPr>
          <a:xfrm>
            <a:off x="466435" y="2551363"/>
            <a:ext cx="4461164" cy="1958474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Multinational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Plug and Play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No-Code Setup</a:t>
            </a:r>
          </a:p>
        </p:txBody>
      </p:sp>
      <p:sp>
        <p:nvSpPr>
          <p:cNvPr id="5" name=" 2">
            <a:extLst>
              <a:ext uri="{FF2B5EF4-FFF2-40B4-BE49-F238E27FC236}">
                <a16:creationId xmlns:a16="http://schemas.microsoft.com/office/drawing/2014/main" id="{52ACB7EF-BBA4-8233-1F31-AEB4DD2D5AE2}"/>
              </a:ext>
            </a:extLst>
          </p:cNvPr>
          <p:cNvSpPr txBox="1">
            <a:spLocks/>
          </p:cNvSpPr>
          <p:nvPr/>
        </p:nvSpPr>
        <p:spPr>
          <a:xfrm>
            <a:off x="4927599" y="2551363"/>
            <a:ext cx="4809837" cy="1958474"/>
          </a:xfrm>
          <a:prstGeom prst="rect">
            <a:avLst/>
          </a:prstGeom>
        </p:spPr>
        <p:txBody>
          <a:bodyPr l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6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1pPr>
            <a:lvl2pPr marL="177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28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2pPr>
            <a:lvl3pPr marL="355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4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3pPr>
            <a:lvl4pPr marL="5413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4pPr>
            <a:lvl5pPr marL="719138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2000" b="0" i="0" kern="0" spc="0" baseline="0">
                <a:solidFill>
                  <a:schemeClr val="tx1"/>
                </a:solidFill>
                <a:latin typeface="Open sans" panose="020B0606030504020204" pitchFamily="2" charset="0"/>
                <a:ea typeface="Open sans" panose="020B0606030504020204" pitchFamily="2" charset="0"/>
                <a:cs typeface="Open sans" panose="020B06060305040202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Self-Service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Seamless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2"/>
                </a:solidFill>
              </a:rPr>
              <a:t>Secure and Compliant</a:t>
            </a:r>
            <a:endParaRPr lang="en-US" sz="2000">
              <a:solidFill>
                <a:schemeClr val="accent3"/>
              </a:solidFill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69C408-057B-E187-4195-8222511F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434" y="4592964"/>
            <a:ext cx="1648835" cy="1648835"/>
          </a:xfrm>
          <a:prstGeom prst="rect">
            <a:avLst/>
          </a:prstGeom>
          <a:effectLst>
            <a:outerShdw blurRad="101600" dist="25400" dir="2700000" algn="ctr" rotWithShape="0">
              <a:schemeClr val="accent4">
                <a:alpha val="40000"/>
              </a:schemeClr>
            </a:outerShdw>
          </a:effectLst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A5DD488-07C0-CF04-65DD-1F8AB07FE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0958" y="4592963"/>
            <a:ext cx="1648835" cy="1648835"/>
          </a:xfrm>
          <a:prstGeom prst="rect">
            <a:avLst/>
          </a:prstGeom>
          <a:effectLst>
            <a:outerShdw blurRad="101600" dist="25400" dir="2700000" algn="ctr" rotWithShape="0">
              <a:schemeClr val="accent4">
                <a:alpha val="40000"/>
              </a:schemeClr>
            </a:outerShdw>
          </a:effectLst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BE483CC-96A7-2E3F-4643-F9FCD09FE6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3681" y="4592963"/>
            <a:ext cx="1648835" cy="1648835"/>
          </a:xfrm>
          <a:prstGeom prst="rect">
            <a:avLst/>
          </a:prstGeom>
          <a:effectLst>
            <a:outerShdw blurRad="101600" dist="25400" dir="2700000" algn="ctr" rotWithShape="0">
              <a:schemeClr val="accent4">
                <a:alpha val="40000"/>
              </a:schemeClr>
            </a:outerShd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DCBD9-A0BC-A8BF-CD59-3205104D2A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6404" y="4592963"/>
            <a:ext cx="1648835" cy="1648835"/>
          </a:xfrm>
          <a:prstGeom prst="rect">
            <a:avLst/>
          </a:prstGeom>
          <a:effectLst>
            <a:outerShdw blurRad="101600" dist="25400" dir="2700000" algn="ctr" rotWithShape="0">
              <a:schemeClr val="accent4">
                <a:alpha val="40000"/>
              </a:schemeClr>
            </a:outerShdw>
          </a:effectLst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E4B4300-E077-C9D0-AC87-CA816BA9B7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19127" y="4592963"/>
            <a:ext cx="1648835" cy="1648835"/>
          </a:xfrm>
          <a:prstGeom prst="rect">
            <a:avLst/>
          </a:prstGeom>
          <a:effectLst>
            <a:outerShdw blurRad="101600" dist="25400" dir="2700000" algn="ctr" rotWithShape="0">
              <a:schemeClr val="accent4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25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s">
  <a:themeElements>
    <a:clrScheme name="Van Ameyde palette">
      <a:dk1>
        <a:srgbClr val="000000"/>
      </a:dk1>
      <a:lt1>
        <a:sysClr val="window" lastClr="FFFFFF"/>
      </a:lt1>
      <a:dk2>
        <a:srgbClr val="07017E"/>
      </a:dk2>
      <a:lt2>
        <a:srgbClr val="FFFFFF"/>
      </a:lt2>
      <a:accent1>
        <a:srgbClr val="07017E"/>
      </a:accent1>
      <a:accent2>
        <a:srgbClr val="E5D3D1"/>
      </a:accent2>
      <a:accent3>
        <a:srgbClr val="00D8B9"/>
      </a:accent3>
      <a:accent4>
        <a:srgbClr val="39348D"/>
      </a:accent4>
      <a:accent5>
        <a:srgbClr val="9C99B9"/>
      </a:accent5>
      <a:accent6>
        <a:srgbClr val="EADDDC"/>
      </a:accent6>
      <a:hlink>
        <a:srgbClr val="00D8B9"/>
      </a:hlink>
      <a:folHlink>
        <a:srgbClr val="00A28A"/>
      </a:folHlink>
    </a:clrScheme>
    <a:fontScheme name="Van Ameyde fonts">
      <a:majorFont>
        <a:latin typeface="Noto Serif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90000" tIns="46800" rIns="90000" bIns="4680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3C0A2D2A-1E69-41B5-8C17-4A5905A943A9}" vid="{EFF9DC3D-8FAC-46F7-B50B-26EC11F5023E}"/>
    </a:ext>
  </a:extLst>
</a:theme>
</file>

<file path=ppt/theme/theme2.xml><?xml version="1.0" encoding="utf-8"?>
<a:theme xmlns:a="http://schemas.openxmlformats.org/drawingml/2006/main" name="Blue background">
  <a:themeElements>
    <a:clrScheme name="Van Ameyde">
      <a:dk1>
        <a:srgbClr val="000000"/>
      </a:dk1>
      <a:lt1>
        <a:sysClr val="window" lastClr="FFFFFF"/>
      </a:lt1>
      <a:dk2>
        <a:srgbClr val="07017E"/>
      </a:dk2>
      <a:lt2>
        <a:srgbClr val="FFFFFF"/>
      </a:lt2>
      <a:accent1>
        <a:srgbClr val="07017E"/>
      </a:accent1>
      <a:accent2>
        <a:srgbClr val="E5D3D1"/>
      </a:accent2>
      <a:accent3>
        <a:srgbClr val="00D8B9"/>
      </a:accent3>
      <a:accent4>
        <a:srgbClr val="39348D"/>
      </a:accent4>
      <a:accent5>
        <a:srgbClr val="9C99B9"/>
      </a:accent5>
      <a:accent6>
        <a:srgbClr val="EADDDC"/>
      </a:accent6>
      <a:hlink>
        <a:srgbClr val="00D8B9"/>
      </a:hlink>
      <a:folHlink>
        <a:srgbClr val="00A28A"/>
      </a:folHlink>
    </a:clrScheme>
    <a:fontScheme name="Van Ameyde fonts">
      <a:majorFont>
        <a:latin typeface="Noto Serif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90000" tIns="46800" rIns="90000" bIns="4680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3C0A2D2A-1E69-41B5-8C17-4A5905A943A9}" vid="{F68DC905-E53F-4741-A022-95F55F6D72D8}"/>
    </a:ext>
  </a:extLst>
</a:theme>
</file>

<file path=ppt/theme/theme3.xml><?xml version="1.0" encoding="utf-8"?>
<a:theme xmlns:a="http://schemas.openxmlformats.org/drawingml/2006/main" name="Basic layouts">
  <a:themeElements>
    <a:clrScheme name="Van Ameyde palette">
      <a:dk1>
        <a:srgbClr val="000000"/>
      </a:dk1>
      <a:lt1>
        <a:sysClr val="window" lastClr="FFFFFF"/>
      </a:lt1>
      <a:dk2>
        <a:srgbClr val="07017E"/>
      </a:dk2>
      <a:lt2>
        <a:srgbClr val="FFFFFF"/>
      </a:lt2>
      <a:accent1>
        <a:srgbClr val="07017E"/>
      </a:accent1>
      <a:accent2>
        <a:srgbClr val="E5D3D1"/>
      </a:accent2>
      <a:accent3>
        <a:srgbClr val="00D8B9"/>
      </a:accent3>
      <a:accent4>
        <a:srgbClr val="6A67B2"/>
      </a:accent4>
      <a:accent5>
        <a:srgbClr val="ECEBF5"/>
      </a:accent5>
      <a:accent6>
        <a:srgbClr val="EFE5E3"/>
      </a:accent6>
      <a:hlink>
        <a:srgbClr val="00D8B9"/>
      </a:hlink>
      <a:folHlink>
        <a:srgbClr val="00A28A"/>
      </a:folHlink>
    </a:clrScheme>
    <a:fontScheme name="Van Ameyde fonts">
      <a:majorFont>
        <a:latin typeface="Noto Serif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90000" tIns="46800" rIns="90000" bIns="4680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3C0A2D2A-1E69-41B5-8C17-4A5905A943A9}" vid="{F71D9ABD-A9D1-41DA-BEF2-D95069D3F372}"/>
    </a:ext>
  </a:extLst>
</a:theme>
</file>

<file path=ppt/theme/theme4.xml><?xml version="1.0" encoding="utf-8"?>
<a:theme xmlns:a="http://schemas.openxmlformats.org/drawingml/2006/main" name="Solid slides">
  <a:themeElements>
    <a:clrScheme name="Van Ameyde">
      <a:dk1>
        <a:srgbClr val="000000"/>
      </a:dk1>
      <a:lt1>
        <a:sysClr val="window" lastClr="FFFFFF"/>
      </a:lt1>
      <a:dk2>
        <a:srgbClr val="07017E"/>
      </a:dk2>
      <a:lt2>
        <a:srgbClr val="FFFFFF"/>
      </a:lt2>
      <a:accent1>
        <a:srgbClr val="07017E"/>
      </a:accent1>
      <a:accent2>
        <a:srgbClr val="E5D3D1"/>
      </a:accent2>
      <a:accent3>
        <a:srgbClr val="00D8B9"/>
      </a:accent3>
      <a:accent4>
        <a:srgbClr val="39348D"/>
      </a:accent4>
      <a:accent5>
        <a:srgbClr val="9C99B9"/>
      </a:accent5>
      <a:accent6>
        <a:srgbClr val="EADDDC"/>
      </a:accent6>
      <a:hlink>
        <a:srgbClr val="00D8B9"/>
      </a:hlink>
      <a:folHlink>
        <a:srgbClr val="00A28A"/>
      </a:folHlink>
    </a:clrScheme>
    <a:fontScheme name="Van Ameyde fonts">
      <a:majorFont>
        <a:latin typeface="Noto Serif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90000" tIns="46800" rIns="90000" bIns="4680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3C0A2D2A-1E69-41B5-8C17-4A5905A943A9}" vid="{A2F856A7-197C-4410-84B5-833E91C8CCEC}"/>
    </a:ext>
  </a:extLst>
</a:theme>
</file>

<file path=ppt/theme/theme5.xml><?xml version="1.0" encoding="utf-8"?>
<a:theme xmlns:a="http://schemas.openxmlformats.org/drawingml/2006/main" name="CORP PRES LAYOUT">
  <a:themeElements>
    <a:clrScheme name="Van Ameyde palette">
      <a:dk1>
        <a:srgbClr val="000000"/>
      </a:dk1>
      <a:lt1>
        <a:sysClr val="window" lastClr="FFFFFF"/>
      </a:lt1>
      <a:dk2>
        <a:srgbClr val="07017E"/>
      </a:dk2>
      <a:lt2>
        <a:srgbClr val="FFFFFF"/>
      </a:lt2>
      <a:accent1>
        <a:srgbClr val="07017E"/>
      </a:accent1>
      <a:accent2>
        <a:srgbClr val="E5D3D1"/>
      </a:accent2>
      <a:accent3>
        <a:srgbClr val="00D8B9"/>
      </a:accent3>
      <a:accent4>
        <a:srgbClr val="6A67B2"/>
      </a:accent4>
      <a:accent5>
        <a:srgbClr val="ECEBF5"/>
      </a:accent5>
      <a:accent6>
        <a:srgbClr val="EFE5E3"/>
      </a:accent6>
      <a:hlink>
        <a:srgbClr val="00D8B9"/>
      </a:hlink>
      <a:folHlink>
        <a:srgbClr val="00A28A"/>
      </a:folHlink>
    </a:clrScheme>
    <a:fontScheme name="Van Ameyde fonts">
      <a:majorFont>
        <a:latin typeface="Noto Serif"/>
        <a:ea typeface=""/>
        <a:cs typeface=""/>
      </a:majorFont>
      <a:minorFont>
        <a:latin typeface="Open San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3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90000" tIns="46800" rIns="90000" bIns="4680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3C0A2D2A-1E69-41B5-8C17-4A5905A943A9}" vid="{A2F856A7-197C-4410-84B5-833E91C8CCEC}"/>
    </a:ext>
  </a:extLst>
</a:theme>
</file>

<file path=ppt/theme/theme6.xml><?xml version="1.0" encoding="utf-8"?>
<a:theme xmlns:a="http://schemas.openxmlformats.org/drawingml/2006/main" name="End screens">
  <a:themeElements>
    <a:clrScheme name="Van Ameyde">
      <a:dk1>
        <a:srgbClr val="000000"/>
      </a:dk1>
      <a:lt1>
        <a:sysClr val="window" lastClr="FFFFFF"/>
      </a:lt1>
      <a:dk2>
        <a:srgbClr val="07017E"/>
      </a:dk2>
      <a:lt2>
        <a:srgbClr val="FFFFFF"/>
      </a:lt2>
      <a:accent1>
        <a:srgbClr val="07017E"/>
      </a:accent1>
      <a:accent2>
        <a:srgbClr val="E5D3D1"/>
      </a:accent2>
      <a:accent3>
        <a:srgbClr val="00D8B9"/>
      </a:accent3>
      <a:accent4>
        <a:srgbClr val="39348D"/>
      </a:accent4>
      <a:accent5>
        <a:srgbClr val="9C99B9"/>
      </a:accent5>
      <a:accent6>
        <a:srgbClr val="EADDDC"/>
      </a:accent6>
      <a:hlink>
        <a:srgbClr val="00D8B9"/>
      </a:hlink>
      <a:folHlink>
        <a:srgbClr val="00A28A"/>
      </a:folHlink>
    </a:clrScheme>
    <a:fontScheme name="Van Ameyde fonts">
      <a:majorFont>
        <a:latin typeface="Noto Serif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0" id="{3C0A2D2A-1E69-41B5-8C17-4A5905A943A9}" vid="{476E0712-D19B-4873-8911-62CEDD526FCA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AF64E9E812384CAC54BEF9A6A0CDCF" ma:contentTypeVersion="14" ma:contentTypeDescription="Create a new document." ma:contentTypeScope="" ma:versionID="432678672c0051f2594cd4dbcf608c9d">
  <xsd:schema xmlns:xsd="http://www.w3.org/2001/XMLSchema" xmlns:xs="http://www.w3.org/2001/XMLSchema" xmlns:p="http://schemas.microsoft.com/office/2006/metadata/properties" xmlns:ns2="f8be0967-9e7d-4da3-ba5b-fc1524f233f8" xmlns:ns3="4f7cb159-287d-41ef-9b69-59c03ed1a0f1" targetNamespace="http://schemas.microsoft.com/office/2006/metadata/properties" ma:root="true" ma:fieldsID="ebe03c8f263a8cd391bac2bfd4fa46f2" ns2:_="" ns3:_="">
    <xsd:import namespace="f8be0967-9e7d-4da3-ba5b-fc1524f233f8"/>
    <xsd:import namespace="4f7cb159-287d-41ef-9b69-59c03ed1a0f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be0967-9e7d-4da3-ba5b-fc1524f233f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1d85f497-0a61-45f6-af02-38cd2e33e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cb159-287d-41ef-9b69-59c03ed1a0f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a98c93a-a5da-4403-bcd4-ea03ea439574}" ma:internalName="TaxCatchAll" ma:showField="CatchAllData" ma:web="4f7cb159-287d-41ef-9b69-59c03ed1a0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7cb159-287d-41ef-9b69-59c03ed1a0f1" xsi:nil="true"/>
    <lcf76f155ced4ddcb4097134ff3c332f xmlns="f8be0967-9e7d-4da3-ba5b-fc1524f233f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89D068E-E0BD-4DD2-B8F1-6FF3AF6A63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CC5A05-A2B4-44E4-B7D4-026D1800B633}"/>
</file>

<file path=customXml/itemProps3.xml><?xml version="1.0" encoding="utf-8"?>
<ds:datastoreItem xmlns:ds="http://schemas.openxmlformats.org/officeDocument/2006/customXml" ds:itemID="{9A4401E2-699B-4E95-A6F9-CD4B7A697286}">
  <ds:schemaRefs>
    <ds:schemaRef ds:uri="11046264-00eb-4846-a92f-c8d1cc2cea83"/>
    <ds:schemaRef ds:uri="4f7cb159-287d-41ef-9b69-59c03ed1a0f1"/>
    <ds:schemaRef ds:uri="82c0ce23-81d2-4ff9-8c64-1f4a6fc6a028"/>
    <ds:schemaRef ds:uri="f8be0967-9e7d-4da3-ba5b-fc1524f233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8f03fa90-4250-4ae7-affe-04a557fd081a}" enabled="0" method="" siteId="{8f03fa90-4250-4ae7-affe-04a557fd08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VanAmeyde_Powerpoint_template</Template>
  <TotalTime>7</TotalTime>
  <Words>977</Words>
  <Application>Microsoft Office PowerPoint</Application>
  <PresentationFormat>Widescreen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Noto Serif</vt:lpstr>
      <vt:lpstr>Open Sans</vt:lpstr>
      <vt:lpstr>Open Sans</vt:lpstr>
      <vt:lpstr>Segoe UI</vt:lpstr>
      <vt:lpstr>Verdana</vt:lpstr>
      <vt:lpstr>Covers</vt:lpstr>
      <vt:lpstr>Blue background</vt:lpstr>
      <vt:lpstr>Basic layouts</vt:lpstr>
      <vt:lpstr>Solid slides</vt:lpstr>
      <vt:lpstr>CORP PRES LAYOUT</vt:lpstr>
      <vt:lpstr>End screens</vt:lpstr>
      <vt:lpstr>We Handle Claims and Manage Risk </vt:lpstr>
      <vt:lpstr>Your Trusted Partner since 1946</vt:lpstr>
      <vt:lpstr>From Then to Now</vt:lpstr>
      <vt:lpstr>From Then to Now</vt:lpstr>
      <vt:lpstr>From Then to Now</vt:lpstr>
      <vt:lpstr>Our Global Reach &amp; Impact</vt:lpstr>
      <vt:lpstr>Sustainability</vt:lpstr>
      <vt:lpstr>Our Capabilities</vt:lpstr>
      <vt:lpstr>ECHO Claims Platform</vt:lpstr>
      <vt:lpstr>Worldwide Locations</vt:lpstr>
      <vt:lpstr>Core Principles</vt:lpstr>
      <vt:lpstr>One-Stop-Shop</vt:lpstr>
      <vt:lpstr>One-Stop-Shop</vt:lpstr>
      <vt:lpstr>One-Stop-Shop</vt:lpstr>
      <vt:lpstr>We are specialists in:</vt:lpstr>
      <vt:lpstr>Van Ameyde Group brands</vt:lpstr>
      <vt:lpstr>Van Ameyde Group brands</vt:lpstr>
      <vt:lpstr>Why Van Ameyde?</vt:lpstr>
      <vt:lpstr>PowerPoint Presentation</vt:lpstr>
    </vt:vector>
  </TitlesOfParts>
  <Company>Vanameyde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Burak Tosun</dc:creator>
  <cp:lastModifiedBy>Martine Morcus</cp:lastModifiedBy>
  <cp:revision>17</cp:revision>
  <dcterms:created xsi:type="dcterms:W3CDTF">2024-11-25T08:42:26Z</dcterms:created>
  <dcterms:modified xsi:type="dcterms:W3CDTF">2026-03-26T07:21:35Z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0x0101001AAF64E9E812384CAC54BEF9A6A0CDCF</vt:lpwstr>
  </property>
  <property fmtid="{D5CDD505-2E9C-101B-9397-08002B2CF9AE}" pid="3" name="Klantnaam">
    <vt:lpwstr/>
  </property>
  <property fmtid="{D5CDD505-2E9C-101B-9397-08002B2CF9AE}" pid="4" name="MediaServiceImageTags">
    <vt:lpwstr/>
  </property>
</Properties>
</file>